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10287000" cx="18288000"/>
  <p:notesSz cx="6858000" cy="9144000"/>
  <p:embeddedFontLst>
    <p:embeddedFont>
      <p:font typeface="Alik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Alik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884ee32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4884ee32d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884ee32d1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884ee32d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884ee32d1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4884ee32d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884ee32d1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884ee32d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884ee32d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4884ee32d1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985b4c7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4985b4c7e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884ee32d1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884ee32d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4884ee32d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4884ee32d1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884ee32d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34884ee32d1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4884ee32d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34884ee32d1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4884ee32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4884ee32d1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4884ee32d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4884ee32d1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94e7cca1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494e7cca16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4884ee32d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4884ee32d1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494e7cca1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3494e7cca16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4884ee32d1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4884ee32d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884ee32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4884ee32d1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4884ee32d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34884ee32d1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969975" y="-920941"/>
            <a:ext cx="20227948" cy="12128882"/>
          </a:xfrm>
          <a:prstGeom prst="rect">
            <a:avLst/>
          </a:prstGeom>
          <a:noFill/>
          <a:ln>
            <a:noFill/>
          </a:ln>
        </p:spPr>
      </p:pic>
      <p:pic>
        <p:nvPicPr>
          <p:cNvPr id="17" name="Google Shape;17;p3"/>
          <p:cNvPicPr preferRelativeResize="0"/>
          <p:nvPr/>
        </p:nvPicPr>
        <p:blipFill>
          <a:blip r:embed="rId3">
            <a:alphaModFix/>
          </a:blip>
          <a:stretch>
            <a:fillRect/>
          </a:stretch>
        </p:blipFill>
        <p:spPr>
          <a:xfrm>
            <a:off x="14180675" y="1036175"/>
            <a:ext cx="8214651" cy="8214651"/>
          </a:xfrm>
          <a:prstGeom prst="rect">
            <a:avLst/>
          </a:prstGeom>
          <a:noFill/>
          <a:ln>
            <a:noFill/>
          </a:ln>
        </p:spPr>
      </p:pic>
      <p:pic>
        <p:nvPicPr>
          <p:cNvPr id="18" name="Google Shape;18;p3"/>
          <p:cNvPicPr preferRelativeResize="0"/>
          <p:nvPr/>
        </p:nvPicPr>
        <p:blipFill>
          <a:blip r:embed="rId3">
            <a:alphaModFix/>
          </a:blip>
          <a:stretch>
            <a:fillRect/>
          </a:stretch>
        </p:blipFill>
        <p:spPr>
          <a:xfrm>
            <a:off x="-4107325" y="1036175"/>
            <a:ext cx="8214651" cy="8214651"/>
          </a:xfrm>
          <a:prstGeom prst="rect">
            <a:avLst/>
          </a:prstGeom>
          <a:noFill/>
          <a:ln>
            <a:noFill/>
          </a:ln>
        </p:spPr>
      </p:pic>
      <p:sp>
        <p:nvSpPr>
          <p:cNvPr id="19" name="Google Shape;19;p3"/>
          <p:cNvSpPr txBox="1"/>
          <p:nvPr>
            <p:ph type="title"/>
          </p:nvPr>
        </p:nvSpPr>
        <p:spPr>
          <a:xfrm>
            <a:off x="4463875" y="4556559"/>
            <a:ext cx="9360300" cy="1390200"/>
          </a:xfrm>
          <a:prstGeom prst="rect">
            <a:avLst/>
          </a:prstGeom>
        </p:spPr>
        <p:txBody>
          <a:bodyPr anchorCtr="0" anchor="t" bIns="0" lIns="0" spcFirstLastPara="1" rIns="0" wrap="square" tIns="0">
            <a:noAutofit/>
          </a:bodyPr>
          <a:lstStyle>
            <a:lvl1pPr lvl="0">
              <a:spcBef>
                <a:spcPts val="0"/>
              </a:spcBef>
              <a:spcAft>
                <a:spcPts val="0"/>
              </a:spcAft>
              <a:buSzPts val="1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spTree>
      <p:nvGrpSpPr>
        <p:cNvPr id="20" name="Shape 20"/>
        <p:cNvGrpSpPr/>
        <p:nvPr/>
      </p:nvGrpSpPr>
      <p:grpSpPr>
        <a:xfrm>
          <a:off x="0" y="0"/>
          <a:ext cx="0" cy="0"/>
          <a:chOff x="0" y="0"/>
          <a:chExt cx="0" cy="0"/>
        </a:xfrm>
      </p:grpSpPr>
      <p:sp>
        <p:nvSpPr>
          <p:cNvPr id="21" name="Google Shape;21;p4"/>
          <p:cNvSpPr/>
          <p:nvPr>
            <p:ph idx="2" type="pic"/>
          </p:nvPr>
        </p:nvSpPr>
        <p:spPr>
          <a:xfrm>
            <a:off x="10172700" y="0"/>
            <a:ext cx="8115300" cy="10287000"/>
          </a:xfrm>
          <a:prstGeom prst="rect">
            <a:avLst/>
          </a:prstGeom>
          <a:noFill/>
          <a:ln>
            <a:noFill/>
          </a:ln>
        </p:spPr>
      </p:sp>
      <p:sp>
        <p:nvSpPr>
          <p:cNvPr id="22" name="Google Shape;22;p4"/>
          <p:cNvSpPr txBox="1"/>
          <p:nvPr>
            <p:ph idx="1" type="body"/>
          </p:nvPr>
        </p:nvSpPr>
        <p:spPr>
          <a:xfrm>
            <a:off x="1045875" y="2988225"/>
            <a:ext cx="8255100" cy="411000"/>
          </a:xfrm>
          <a:prstGeom prst="rect">
            <a:avLst/>
          </a:prstGeom>
        </p:spPr>
        <p:txBody>
          <a:bodyPr anchorCtr="0" anchor="t" bIns="0" lIns="0" spcFirstLastPara="1" rIns="0" wrap="square" tIns="0">
            <a:noAutofit/>
          </a:bodyPr>
          <a:lstStyle>
            <a:lvl1pPr indent="-457200" lvl="0" marL="457200">
              <a:spcBef>
                <a:spcPts val="640"/>
              </a:spcBef>
              <a:spcAft>
                <a:spcPts val="0"/>
              </a:spcAft>
              <a:buSzPts val="3600"/>
              <a:buChar char="•"/>
              <a:defRPr sz="3600"/>
            </a:lvl1pPr>
            <a:lvl2pPr indent="-457200" lvl="1" marL="914400">
              <a:spcBef>
                <a:spcPts val="560"/>
              </a:spcBef>
              <a:spcAft>
                <a:spcPts val="0"/>
              </a:spcAft>
              <a:buSzPts val="3600"/>
              <a:buChar char="–"/>
              <a:defRPr/>
            </a:lvl2pPr>
            <a:lvl3pPr indent="-457200" lvl="2" marL="1371600">
              <a:spcBef>
                <a:spcPts val="480"/>
              </a:spcBef>
              <a:spcAft>
                <a:spcPts val="0"/>
              </a:spcAft>
              <a:buSzPts val="3600"/>
              <a:buChar char="•"/>
              <a:defRPr sz="3600"/>
            </a:lvl3pPr>
            <a:lvl4pPr indent="-457200" lvl="3" marL="1828800">
              <a:spcBef>
                <a:spcPts val="400"/>
              </a:spcBef>
              <a:spcAft>
                <a:spcPts val="0"/>
              </a:spcAft>
              <a:buSzPts val="3600"/>
              <a:buChar char="–"/>
              <a:defRPr sz="3600"/>
            </a:lvl4pPr>
            <a:lvl5pPr indent="-457200" lvl="4" marL="2286000">
              <a:spcBef>
                <a:spcPts val="400"/>
              </a:spcBef>
              <a:spcAft>
                <a:spcPts val="0"/>
              </a:spcAft>
              <a:buSzPts val="3600"/>
              <a:buChar char="»"/>
              <a:defRPr sz="3600"/>
            </a:lvl5pPr>
            <a:lvl6pPr indent="-457200" lvl="5" marL="2743200">
              <a:spcBef>
                <a:spcPts val="400"/>
              </a:spcBef>
              <a:spcAft>
                <a:spcPts val="0"/>
              </a:spcAft>
              <a:buSzPts val="3600"/>
              <a:buChar char="•"/>
              <a:defRPr sz="3600"/>
            </a:lvl6pPr>
            <a:lvl7pPr indent="-457200" lvl="6" marL="3200400">
              <a:spcBef>
                <a:spcPts val="400"/>
              </a:spcBef>
              <a:spcAft>
                <a:spcPts val="0"/>
              </a:spcAft>
              <a:buSzPts val="3600"/>
              <a:buChar char="•"/>
              <a:defRPr sz="3600"/>
            </a:lvl7pPr>
            <a:lvl8pPr indent="-457200" lvl="7" marL="3657600">
              <a:spcBef>
                <a:spcPts val="400"/>
              </a:spcBef>
              <a:spcAft>
                <a:spcPts val="0"/>
              </a:spcAft>
              <a:buSzPts val="3600"/>
              <a:buChar char="•"/>
              <a:defRPr sz="3600"/>
            </a:lvl8pPr>
            <a:lvl9pPr indent="-457200" lvl="8" marL="4114800">
              <a:spcBef>
                <a:spcPts val="400"/>
              </a:spcBef>
              <a:spcAft>
                <a:spcPts val="0"/>
              </a:spcAft>
              <a:buSzPts val="3600"/>
              <a:buChar char="•"/>
              <a:defRPr sz="3600"/>
            </a:lvl9pPr>
          </a:lstStyle>
          <a:p/>
        </p:txBody>
      </p:sp>
      <p:pic>
        <p:nvPicPr>
          <p:cNvPr id="23" name="Google Shape;23;p4"/>
          <p:cNvPicPr preferRelativeResize="0"/>
          <p:nvPr/>
        </p:nvPicPr>
        <p:blipFill>
          <a:blip r:embed="rId2">
            <a:alphaModFix/>
          </a:blip>
          <a:stretch>
            <a:fillRect/>
          </a:stretch>
        </p:blipFill>
        <p:spPr>
          <a:xfrm>
            <a:off x="10172700" y="0"/>
            <a:ext cx="8115300" cy="10287000"/>
          </a:xfrm>
          <a:prstGeom prst="rect">
            <a:avLst/>
          </a:prstGeom>
          <a:noFill/>
          <a:ln>
            <a:noFill/>
          </a:ln>
        </p:spPr>
      </p:pic>
      <p:pic>
        <p:nvPicPr>
          <p:cNvPr id="24" name="Google Shape;24;p4"/>
          <p:cNvPicPr preferRelativeResize="0"/>
          <p:nvPr/>
        </p:nvPicPr>
        <p:blipFill>
          <a:blip r:embed="rId3">
            <a:alphaModFix/>
          </a:blip>
          <a:stretch>
            <a:fillRect/>
          </a:stretch>
        </p:blipFill>
        <p:spPr>
          <a:xfrm>
            <a:off x="16611625" y="379850"/>
            <a:ext cx="1295350" cy="1295350"/>
          </a:xfrm>
          <a:prstGeom prst="rect">
            <a:avLst/>
          </a:prstGeom>
          <a:noFill/>
          <a:ln>
            <a:noFill/>
          </a:ln>
        </p:spPr>
      </p:pic>
      <p:sp>
        <p:nvSpPr>
          <p:cNvPr id="25" name="Google Shape;25;p4"/>
          <p:cNvSpPr txBox="1"/>
          <p:nvPr>
            <p:ph idx="3" type="subTitle"/>
          </p:nvPr>
        </p:nvSpPr>
        <p:spPr>
          <a:xfrm>
            <a:off x="996000" y="1322900"/>
            <a:ext cx="8958600" cy="720900"/>
          </a:xfrm>
          <a:prstGeom prst="rect">
            <a:avLst/>
          </a:prstGeom>
        </p:spPr>
        <p:txBody>
          <a:bodyPr anchorCtr="0" anchor="t" bIns="0" lIns="0" spcFirstLastPara="1" rIns="0" wrap="square" tIns="0">
            <a:noAutofit/>
          </a:bodyPr>
          <a:lstStyle>
            <a:lvl1pPr lvl="0">
              <a:spcBef>
                <a:spcPts val="640"/>
              </a:spcBef>
              <a:spcAft>
                <a:spcPts val="0"/>
              </a:spcAft>
              <a:buSzPts val="8000"/>
              <a:buNone/>
              <a:defRPr/>
            </a:lvl1pPr>
            <a:lvl2pPr lvl="1">
              <a:spcBef>
                <a:spcPts val="560"/>
              </a:spcBef>
              <a:spcAft>
                <a:spcPts val="0"/>
              </a:spcAft>
              <a:buSzPts val="3600"/>
              <a:buNone/>
              <a:defRPr/>
            </a:lvl2pPr>
            <a:lvl3pPr lvl="2">
              <a:spcBef>
                <a:spcPts val="480"/>
              </a:spcBef>
              <a:spcAft>
                <a:spcPts val="0"/>
              </a:spcAft>
              <a:buSzPts val="21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26" name="Google Shape;26;p4"/>
          <p:cNvSpPr txBox="1"/>
          <p:nvPr>
            <p:ph idx="4" type="body"/>
          </p:nvPr>
        </p:nvSpPr>
        <p:spPr>
          <a:xfrm>
            <a:off x="1045875" y="3514288"/>
            <a:ext cx="8255100" cy="4110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cxnSp>
        <p:nvCxnSpPr>
          <p:cNvPr id="27" name="Google Shape;27;p4"/>
          <p:cNvCxnSpPr/>
          <p:nvPr/>
        </p:nvCxnSpPr>
        <p:spPr>
          <a:xfrm>
            <a:off x="1028700" y="4192747"/>
            <a:ext cx="8115300" cy="0"/>
          </a:xfrm>
          <a:prstGeom prst="straightConnector1">
            <a:avLst/>
          </a:prstGeom>
          <a:noFill/>
          <a:ln cap="flat" cmpd="sng" w="38100">
            <a:solidFill>
              <a:srgbClr val="FFFFFF"/>
            </a:solidFill>
            <a:prstDash val="solid"/>
            <a:round/>
            <a:headEnd len="sm" w="sm" type="none"/>
            <a:tailEnd len="sm" w="sm" type="none"/>
          </a:ln>
        </p:spPr>
      </p:cxnSp>
      <p:cxnSp>
        <p:nvCxnSpPr>
          <p:cNvPr id="28" name="Google Shape;28;p4"/>
          <p:cNvCxnSpPr/>
          <p:nvPr/>
        </p:nvCxnSpPr>
        <p:spPr>
          <a:xfrm>
            <a:off x="1028700" y="5874915"/>
            <a:ext cx="8115300" cy="0"/>
          </a:xfrm>
          <a:prstGeom prst="straightConnector1">
            <a:avLst/>
          </a:prstGeom>
          <a:noFill/>
          <a:ln cap="flat" cmpd="sng" w="38100">
            <a:solidFill>
              <a:srgbClr val="FFFFFF"/>
            </a:solidFill>
            <a:prstDash val="solid"/>
            <a:round/>
            <a:headEnd len="sm" w="sm" type="none"/>
            <a:tailEnd len="sm" w="sm" type="none"/>
          </a:ln>
        </p:spPr>
      </p:cxnSp>
      <p:cxnSp>
        <p:nvCxnSpPr>
          <p:cNvPr id="29" name="Google Shape;29;p4"/>
          <p:cNvCxnSpPr/>
          <p:nvPr/>
        </p:nvCxnSpPr>
        <p:spPr>
          <a:xfrm>
            <a:off x="1028700" y="7557082"/>
            <a:ext cx="8115300" cy="0"/>
          </a:xfrm>
          <a:prstGeom prst="straightConnector1">
            <a:avLst/>
          </a:prstGeom>
          <a:noFill/>
          <a:ln cap="flat" cmpd="sng" w="38100">
            <a:solidFill>
              <a:srgbClr val="FFFFFF"/>
            </a:solidFill>
            <a:prstDash val="solid"/>
            <a:round/>
            <a:headEnd len="sm" w="sm" type="none"/>
            <a:tailEnd len="sm" w="sm" type="none"/>
          </a:ln>
        </p:spPr>
      </p:cxnSp>
      <p:cxnSp>
        <p:nvCxnSpPr>
          <p:cNvPr id="30" name="Google Shape;30;p4"/>
          <p:cNvCxnSpPr/>
          <p:nvPr/>
        </p:nvCxnSpPr>
        <p:spPr>
          <a:xfrm>
            <a:off x="1028700" y="9239250"/>
            <a:ext cx="8115300" cy="0"/>
          </a:xfrm>
          <a:prstGeom prst="straightConnector1">
            <a:avLst/>
          </a:prstGeom>
          <a:noFill/>
          <a:ln cap="flat" cmpd="sng" w="38100">
            <a:solidFill>
              <a:srgbClr val="FFFFFF"/>
            </a:solidFill>
            <a:prstDash val="solid"/>
            <a:round/>
            <a:headEnd len="sm" w="sm" type="none"/>
            <a:tailEnd len="sm" w="sm" type="none"/>
          </a:ln>
        </p:spPr>
      </p:cxnSp>
      <p:sp>
        <p:nvSpPr>
          <p:cNvPr id="31" name="Google Shape;31;p4"/>
          <p:cNvSpPr txBox="1"/>
          <p:nvPr>
            <p:ph idx="5" type="body"/>
          </p:nvPr>
        </p:nvSpPr>
        <p:spPr>
          <a:xfrm>
            <a:off x="1045875" y="4565300"/>
            <a:ext cx="8255100" cy="411000"/>
          </a:xfrm>
          <a:prstGeom prst="rect">
            <a:avLst/>
          </a:prstGeom>
        </p:spPr>
        <p:txBody>
          <a:bodyPr anchorCtr="0" anchor="t" bIns="0" lIns="0" spcFirstLastPara="1" rIns="0" wrap="square" tIns="0">
            <a:noAutofit/>
          </a:bodyPr>
          <a:lstStyle>
            <a:lvl1pPr indent="-457200" lvl="0" marL="457200" rtl="0">
              <a:spcBef>
                <a:spcPts val="640"/>
              </a:spcBef>
              <a:spcAft>
                <a:spcPts val="0"/>
              </a:spcAft>
              <a:buSzPts val="3600"/>
              <a:buChar char="•"/>
              <a:defRPr sz="3600"/>
            </a:lvl1pPr>
            <a:lvl2pPr indent="-457200" lvl="1" marL="914400" rtl="0">
              <a:spcBef>
                <a:spcPts val="560"/>
              </a:spcBef>
              <a:spcAft>
                <a:spcPts val="0"/>
              </a:spcAft>
              <a:buSzPts val="3600"/>
              <a:buChar char="–"/>
              <a:defRPr/>
            </a:lvl2pPr>
            <a:lvl3pPr indent="-457200" lvl="2" marL="1371600" rtl="0">
              <a:spcBef>
                <a:spcPts val="480"/>
              </a:spcBef>
              <a:spcAft>
                <a:spcPts val="0"/>
              </a:spcAft>
              <a:buSzPts val="3600"/>
              <a:buChar char="•"/>
              <a:defRPr sz="3600"/>
            </a:lvl3pPr>
            <a:lvl4pPr indent="-457200" lvl="3" marL="1828800" rtl="0">
              <a:spcBef>
                <a:spcPts val="400"/>
              </a:spcBef>
              <a:spcAft>
                <a:spcPts val="0"/>
              </a:spcAft>
              <a:buSzPts val="3600"/>
              <a:buChar char="–"/>
              <a:defRPr sz="3600"/>
            </a:lvl4pPr>
            <a:lvl5pPr indent="-457200" lvl="4" marL="2286000" rtl="0">
              <a:spcBef>
                <a:spcPts val="400"/>
              </a:spcBef>
              <a:spcAft>
                <a:spcPts val="0"/>
              </a:spcAft>
              <a:buSzPts val="3600"/>
              <a:buChar char="»"/>
              <a:defRPr sz="3600"/>
            </a:lvl5pPr>
            <a:lvl6pPr indent="-457200" lvl="5" marL="2743200" rtl="0">
              <a:spcBef>
                <a:spcPts val="400"/>
              </a:spcBef>
              <a:spcAft>
                <a:spcPts val="0"/>
              </a:spcAft>
              <a:buSzPts val="3600"/>
              <a:buChar char="•"/>
              <a:defRPr sz="3600"/>
            </a:lvl6pPr>
            <a:lvl7pPr indent="-457200" lvl="6" marL="3200400" rtl="0">
              <a:spcBef>
                <a:spcPts val="400"/>
              </a:spcBef>
              <a:spcAft>
                <a:spcPts val="0"/>
              </a:spcAft>
              <a:buSzPts val="3600"/>
              <a:buChar char="•"/>
              <a:defRPr sz="3600"/>
            </a:lvl7pPr>
            <a:lvl8pPr indent="-457200" lvl="7" marL="3657600" rtl="0">
              <a:spcBef>
                <a:spcPts val="400"/>
              </a:spcBef>
              <a:spcAft>
                <a:spcPts val="0"/>
              </a:spcAft>
              <a:buSzPts val="3600"/>
              <a:buChar char="•"/>
              <a:defRPr sz="3600"/>
            </a:lvl8pPr>
            <a:lvl9pPr indent="-457200" lvl="8" marL="4114800" rtl="0">
              <a:spcBef>
                <a:spcPts val="400"/>
              </a:spcBef>
              <a:spcAft>
                <a:spcPts val="0"/>
              </a:spcAft>
              <a:buSzPts val="3600"/>
              <a:buChar char="•"/>
              <a:defRPr sz="3600"/>
            </a:lvl9pPr>
          </a:lstStyle>
          <a:p/>
        </p:txBody>
      </p:sp>
      <p:sp>
        <p:nvSpPr>
          <p:cNvPr id="32" name="Google Shape;32;p4"/>
          <p:cNvSpPr txBox="1"/>
          <p:nvPr>
            <p:ph idx="6" type="body"/>
          </p:nvPr>
        </p:nvSpPr>
        <p:spPr>
          <a:xfrm>
            <a:off x="1045875" y="5091363"/>
            <a:ext cx="8255100" cy="4110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33" name="Google Shape;33;p4"/>
          <p:cNvSpPr txBox="1"/>
          <p:nvPr>
            <p:ph idx="7" type="body"/>
          </p:nvPr>
        </p:nvSpPr>
        <p:spPr>
          <a:xfrm>
            <a:off x="1045875" y="6247463"/>
            <a:ext cx="8255100" cy="411000"/>
          </a:xfrm>
          <a:prstGeom prst="rect">
            <a:avLst/>
          </a:prstGeom>
        </p:spPr>
        <p:txBody>
          <a:bodyPr anchorCtr="0" anchor="t" bIns="0" lIns="0" spcFirstLastPara="1" rIns="0" wrap="square" tIns="0">
            <a:noAutofit/>
          </a:bodyPr>
          <a:lstStyle>
            <a:lvl1pPr indent="-457200" lvl="0" marL="457200" rtl="0">
              <a:spcBef>
                <a:spcPts val="640"/>
              </a:spcBef>
              <a:spcAft>
                <a:spcPts val="0"/>
              </a:spcAft>
              <a:buSzPts val="3600"/>
              <a:buChar char="•"/>
              <a:defRPr sz="3600"/>
            </a:lvl1pPr>
            <a:lvl2pPr indent="-457200" lvl="1" marL="914400" rtl="0">
              <a:spcBef>
                <a:spcPts val="560"/>
              </a:spcBef>
              <a:spcAft>
                <a:spcPts val="0"/>
              </a:spcAft>
              <a:buSzPts val="3600"/>
              <a:buChar char="–"/>
              <a:defRPr/>
            </a:lvl2pPr>
            <a:lvl3pPr indent="-457200" lvl="2" marL="1371600" rtl="0">
              <a:spcBef>
                <a:spcPts val="480"/>
              </a:spcBef>
              <a:spcAft>
                <a:spcPts val="0"/>
              </a:spcAft>
              <a:buSzPts val="3600"/>
              <a:buChar char="•"/>
              <a:defRPr sz="3600"/>
            </a:lvl3pPr>
            <a:lvl4pPr indent="-457200" lvl="3" marL="1828800" rtl="0">
              <a:spcBef>
                <a:spcPts val="400"/>
              </a:spcBef>
              <a:spcAft>
                <a:spcPts val="0"/>
              </a:spcAft>
              <a:buSzPts val="3600"/>
              <a:buChar char="–"/>
              <a:defRPr sz="3600"/>
            </a:lvl4pPr>
            <a:lvl5pPr indent="-457200" lvl="4" marL="2286000" rtl="0">
              <a:spcBef>
                <a:spcPts val="400"/>
              </a:spcBef>
              <a:spcAft>
                <a:spcPts val="0"/>
              </a:spcAft>
              <a:buSzPts val="3600"/>
              <a:buChar char="»"/>
              <a:defRPr sz="3600"/>
            </a:lvl5pPr>
            <a:lvl6pPr indent="-457200" lvl="5" marL="2743200" rtl="0">
              <a:spcBef>
                <a:spcPts val="400"/>
              </a:spcBef>
              <a:spcAft>
                <a:spcPts val="0"/>
              </a:spcAft>
              <a:buSzPts val="3600"/>
              <a:buChar char="•"/>
              <a:defRPr sz="3600"/>
            </a:lvl6pPr>
            <a:lvl7pPr indent="-457200" lvl="6" marL="3200400" rtl="0">
              <a:spcBef>
                <a:spcPts val="400"/>
              </a:spcBef>
              <a:spcAft>
                <a:spcPts val="0"/>
              </a:spcAft>
              <a:buSzPts val="3600"/>
              <a:buChar char="•"/>
              <a:defRPr sz="3600"/>
            </a:lvl7pPr>
            <a:lvl8pPr indent="-457200" lvl="7" marL="3657600" rtl="0">
              <a:spcBef>
                <a:spcPts val="400"/>
              </a:spcBef>
              <a:spcAft>
                <a:spcPts val="0"/>
              </a:spcAft>
              <a:buSzPts val="3600"/>
              <a:buChar char="•"/>
              <a:defRPr sz="3600"/>
            </a:lvl8pPr>
            <a:lvl9pPr indent="-457200" lvl="8" marL="4114800" rtl="0">
              <a:spcBef>
                <a:spcPts val="400"/>
              </a:spcBef>
              <a:spcAft>
                <a:spcPts val="0"/>
              </a:spcAft>
              <a:buSzPts val="3600"/>
              <a:buChar char="•"/>
              <a:defRPr sz="3600"/>
            </a:lvl9pPr>
          </a:lstStyle>
          <a:p/>
        </p:txBody>
      </p:sp>
      <p:sp>
        <p:nvSpPr>
          <p:cNvPr id="34" name="Google Shape;34;p4"/>
          <p:cNvSpPr txBox="1"/>
          <p:nvPr>
            <p:ph idx="8" type="body"/>
          </p:nvPr>
        </p:nvSpPr>
        <p:spPr>
          <a:xfrm>
            <a:off x="1045875" y="6773525"/>
            <a:ext cx="8255100" cy="4110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35" name="Google Shape;35;p4"/>
          <p:cNvSpPr txBox="1"/>
          <p:nvPr>
            <p:ph idx="9" type="body"/>
          </p:nvPr>
        </p:nvSpPr>
        <p:spPr>
          <a:xfrm>
            <a:off x="1045875" y="7929625"/>
            <a:ext cx="8255100" cy="411000"/>
          </a:xfrm>
          <a:prstGeom prst="rect">
            <a:avLst/>
          </a:prstGeom>
        </p:spPr>
        <p:txBody>
          <a:bodyPr anchorCtr="0" anchor="t" bIns="0" lIns="0" spcFirstLastPara="1" rIns="0" wrap="square" tIns="0">
            <a:noAutofit/>
          </a:bodyPr>
          <a:lstStyle>
            <a:lvl1pPr indent="-457200" lvl="0" marL="457200" rtl="0">
              <a:spcBef>
                <a:spcPts val="640"/>
              </a:spcBef>
              <a:spcAft>
                <a:spcPts val="0"/>
              </a:spcAft>
              <a:buSzPts val="3600"/>
              <a:buChar char="•"/>
              <a:defRPr sz="3600"/>
            </a:lvl1pPr>
            <a:lvl2pPr indent="-457200" lvl="1" marL="914400" rtl="0">
              <a:spcBef>
                <a:spcPts val="560"/>
              </a:spcBef>
              <a:spcAft>
                <a:spcPts val="0"/>
              </a:spcAft>
              <a:buSzPts val="3600"/>
              <a:buChar char="–"/>
              <a:defRPr/>
            </a:lvl2pPr>
            <a:lvl3pPr indent="-457200" lvl="2" marL="1371600" rtl="0">
              <a:spcBef>
                <a:spcPts val="480"/>
              </a:spcBef>
              <a:spcAft>
                <a:spcPts val="0"/>
              </a:spcAft>
              <a:buSzPts val="3600"/>
              <a:buChar char="•"/>
              <a:defRPr sz="3600"/>
            </a:lvl3pPr>
            <a:lvl4pPr indent="-457200" lvl="3" marL="1828800" rtl="0">
              <a:spcBef>
                <a:spcPts val="400"/>
              </a:spcBef>
              <a:spcAft>
                <a:spcPts val="0"/>
              </a:spcAft>
              <a:buSzPts val="3600"/>
              <a:buChar char="–"/>
              <a:defRPr sz="3600"/>
            </a:lvl4pPr>
            <a:lvl5pPr indent="-457200" lvl="4" marL="2286000" rtl="0">
              <a:spcBef>
                <a:spcPts val="400"/>
              </a:spcBef>
              <a:spcAft>
                <a:spcPts val="0"/>
              </a:spcAft>
              <a:buSzPts val="3600"/>
              <a:buChar char="»"/>
              <a:defRPr sz="3600"/>
            </a:lvl5pPr>
            <a:lvl6pPr indent="-457200" lvl="5" marL="2743200" rtl="0">
              <a:spcBef>
                <a:spcPts val="400"/>
              </a:spcBef>
              <a:spcAft>
                <a:spcPts val="0"/>
              </a:spcAft>
              <a:buSzPts val="3600"/>
              <a:buChar char="•"/>
              <a:defRPr sz="3600"/>
            </a:lvl6pPr>
            <a:lvl7pPr indent="-457200" lvl="6" marL="3200400" rtl="0">
              <a:spcBef>
                <a:spcPts val="400"/>
              </a:spcBef>
              <a:spcAft>
                <a:spcPts val="0"/>
              </a:spcAft>
              <a:buSzPts val="3600"/>
              <a:buChar char="•"/>
              <a:defRPr sz="3600"/>
            </a:lvl7pPr>
            <a:lvl8pPr indent="-457200" lvl="7" marL="3657600" rtl="0">
              <a:spcBef>
                <a:spcPts val="400"/>
              </a:spcBef>
              <a:spcAft>
                <a:spcPts val="0"/>
              </a:spcAft>
              <a:buSzPts val="3600"/>
              <a:buChar char="•"/>
              <a:defRPr sz="3600"/>
            </a:lvl8pPr>
            <a:lvl9pPr indent="-457200" lvl="8" marL="4114800" rtl="0">
              <a:spcBef>
                <a:spcPts val="400"/>
              </a:spcBef>
              <a:spcAft>
                <a:spcPts val="0"/>
              </a:spcAft>
              <a:buSzPts val="3600"/>
              <a:buChar char="•"/>
              <a:defRPr sz="3600"/>
            </a:lvl9pPr>
          </a:lstStyle>
          <a:p/>
        </p:txBody>
      </p:sp>
      <p:sp>
        <p:nvSpPr>
          <p:cNvPr id="36" name="Google Shape;36;p4"/>
          <p:cNvSpPr txBox="1"/>
          <p:nvPr>
            <p:ph idx="13" type="body"/>
          </p:nvPr>
        </p:nvSpPr>
        <p:spPr>
          <a:xfrm>
            <a:off x="1045875" y="8455688"/>
            <a:ext cx="8255100" cy="4110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type="secHead">
  <p:cSld name="SECTION_HEADER">
    <p:spTree>
      <p:nvGrpSpPr>
        <p:cNvPr id="37" name="Shape 37"/>
        <p:cNvGrpSpPr/>
        <p:nvPr/>
      </p:nvGrpSpPr>
      <p:grpSpPr>
        <a:xfrm>
          <a:off x="0" y="0"/>
          <a:ext cx="0" cy="0"/>
          <a:chOff x="0" y="0"/>
          <a:chExt cx="0" cy="0"/>
        </a:xfrm>
      </p:grpSpPr>
      <p:sp>
        <p:nvSpPr>
          <p:cNvPr id="38" name="Google Shape;38;p5"/>
          <p:cNvSpPr/>
          <p:nvPr>
            <p:ph idx="2" type="pic"/>
          </p:nvPr>
        </p:nvSpPr>
        <p:spPr>
          <a:xfrm>
            <a:off x="-37" y="1388400"/>
            <a:ext cx="8055900" cy="7510200"/>
          </a:xfrm>
          <a:prstGeom prst="rect">
            <a:avLst/>
          </a:prstGeom>
          <a:noFill/>
          <a:ln>
            <a:noFill/>
          </a:ln>
        </p:spPr>
      </p:sp>
      <p:pic>
        <p:nvPicPr>
          <p:cNvPr id="39" name="Google Shape;39;p5"/>
          <p:cNvPicPr preferRelativeResize="0"/>
          <p:nvPr/>
        </p:nvPicPr>
        <p:blipFill>
          <a:blip r:embed="rId2">
            <a:alphaModFix/>
          </a:blip>
          <a:stretch>
            <a:fillRect/>
          </a:stretch>
        </p:blipFill>
        <p:spPr>
          <a:xfrm>
            <a:off x="0" y="1392014"/>
            <a:ext cx="8055826" cy="7510310"/>
          </a:xfrm>
          <a:prstGeom prst="rect">
            <a:avLst/>
          </a:prstGeom>
          <a:noFill/>
          <a:ln>
            <a:noFill/>
          </a:ln>
        </p:spPr>
      </p:pic>
      <p:sp>
        <p:nvSpPr>
          <p:cNvPr id="40" name="Google Shape;40;p5"/>
          <p:cNvSpPr txBox="1"/>
          <p:nvPr>
            <p:ph idx="1" type="body"/>
          </p:nvPr>
        </p:nvSpPr>
        <p:spPr>
          <a:xfrm>
            <a:off x="8381350" y="3730625"/>
            <a:ext cx="8958600" cy="51717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
        <p:nvSpPr>
          <p:cNvPr id="41" name="Google Shape;41;p5"/>
          <p:cNvSpPr txBox="1"/>
          <p:nvPr>
            <p:ph idx="3" type="subTitle"/>
          </p:nvPr>
        </p:nvSpPr>
        <p:spPr>
          <a:xfrm>
            <a:off x="8381350" y="1647616"/>
            <a:ext cx="8958600" cy="720900"/>
          </a:xfrm>
          <a:prstGeom prst="rect">
            <a:avLst/>
          </a:prstGeom>
        </p:spPr>
        <p:txBody>
          <a:bodyPr anchorCtr="0" anchor="t" bIns="0" lIns="0" spcFirstLastPara="1" rIns="0" wrap="square" tIns="0">
            <a:noAutofit/>
          </a:bodyPr>
          <a:lstStyle>
            <a:lvl1pPr lvl="0" rtl="0">
              <a:spcBef>
                <a:spcPts val="640"/>
              </a:spcBef>
              <a:spcAft>
                <a:spcPts val="0"/>
              </a:spcAft>
              <a:buSzPts val="8000"/>
              <a:buNone/>
              <a:defRPr/>
            </a:lvl1pPr>
            <a:lvl2pPr lvl="1" rtl="0">
              <a:spcBef>
                <a:spcPts val="560"/>
              </a:spcBef>
              <a:spcAft>
                <a:spcPts val="0"/>
              </a:spcAft>
              <a:buSzPts val="3600"/>
              <a:buNone/>
              <a:defRPr/>
            </a:lvl2pPr>
            <a:lvl3pPr lvl="2" rtl="0">
              <a:spcBef>
                <a:spcPts val="480"/>
              </a:spcBef>
              <a:spcAft>
                <a:spcPts val="0"/>
              </a:spcAft>
              <a:buSzPts val="21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wo" type="twoObj">
  <p:cSld name="TWO_OBJECTS">
    <p:spTree>
      <p:nvGrpSpPr>
        <p:cNvPr id="42" name="Shape 42"/>
        <p:cNvGrpSpPr/>
        <p:nvPr/>
      </p:nvGrpSpPr>
      <p:grpSpPr>
        <a:xfrm>
          <a:off x="0" y="0"/>
          <a:ext cx="0" cy="0"/>
          <a:chOff x="0" y="0"/>
          <a:chExt cx="0" cy="0"/>
        </a:xfrm>
      </p:grpSpPr>
      <p:sp>
        <p:nvSpPr>
          <p:cNvPr id="43" name="Google Shape;43;p6"/>
          <p:cNvSpPr/>
          <p:nvPr>
            <p:ph idx="2" type="pic"/>
          </p:nvPr>
        </p:nvSpPr>
        <p:spPr>
          <a:xfrm>
            <a:off x="1028700" y="4765613"/>
            <a:ext cx="11612400" cy="4505400"/>
          </a:xfrm>
          <a:prstGeom prst="rect">
            <a:avLst/>
          </a:prstGeom>
          <a:noFill/>
          <a:ln>
            <a:noFill/>
          </a:ln>
        </p:spPr>
      </p:sp>
      <p:sp>
        <p:nvSpPr>
          <p:cNvPr id="44" name="Google Shape;44;p6"/>
          <p:cNvSpPr/>
          <p:nvPr>
            <p:ph idx="3" type="pic"/>
          </p:nvPr>
        </p:nvSpPr>
        <p:spPr>
          <a:xfrm>
            <a:off x="13024525" y="4748050"/>
            <a:ext cx="4224900" cy="2097000"/>
          </a:xfrm>
          <a:prstGeom prst="rect">
            <a:avLst/>
          </a:prstGeom>
          <a:noFill/>
          <a:ln>
            <a:noFill/>
          </a:ln>
        </p:spPr>
      </p:sp>
      <p:sp>
        <p:nvSpPr>
          <p:cNvPr id="45" name="Google Shape;45;p6"/>
          <p:cNvSpPr/>
          <p:nvPr>
            <p:ph idx="4" type="pic"/>
          </p:nvPr>
        </p:nvSpPr>
        <p:spPr>
          <a:xfrm>
            <a:off x="13024525" y="7161350"/>
            <a:ext cx="4224900" cy="2097000"/>
          </a:xfrm>
          <a:prstGeom prst="rect">
            <a:avLst/>
          </a:prstGeom>
          <a:noFill/>
          <a:ln>
            <a:noFill/>
          </a:ln>
        </p:spPr>
      </p:sp>
      <p:pic>
        <p:nvPicPr>
          <p:cNvPr id="46" name="Google Shape;46;p6"/>
          <p:cNvPicPr preferRelativeResize="0"/>
          <p:nvPr/>
        </p:nvPicPr>
        <p:blipFill>
          <a:blip r:embed="rId2">
            <a:alphaModFix/>
          </a:blip>
          <a:stretch>
            <a:fillRect/>
          </a:stretch>
        </p:blipFill>
        <p:spPr>
          <a:xfrm>
            <a:off x="13014650" y="4743245"/>
            <a:ext cx="4244651" cy="2096906"/>
          </a:xfrm>
          <a:prstGeom prst="rect">
            <a:avLst/>
          </a:prstGeom>
          <a:noFill/>
          <a:ln>
            <a:noFill/>
          </a:ln>
        </p:spPr>
      </p:pic>
      <p:pic>
        <p:nvPicPr>
          <p:cNvPr id="47" name="Google Shape;47;p6"/>
          <p:cNvPicPr preferRelativeResize="0"/>
          <p:nvPr/>
        </p:nvPicPr>
        <p:blipFill>
          <a:blip r:embed="rId2">
            <a:alphaModFix/>
          </a:blip>
          <a:stretch>
            <a:fillRect/>
          </a:stretch>
        </p:blipFill>
        <p:spPr>
          <a:xfrm>
            <a:off x="13014650" y="7166245"/>
            <a:ext cx="4244651" cy="2096906"/>
          </a:xfrm>
          <a:prstGeom prst="rect">
            <a:avLst/>
          </a:prstGeom>
          <a:noFill/>
          <a:ln>
            <a:noFill/>
          </a:ln>
        </p:spPr>
      </p:pic>
      <p:pic>
        <p:nvPicPr>
          <p:cNvPr id="48" name="Google Shape;48;p6"/>
          <p:cNvPicPr preferRelativeResize="0"/>
          <p:nvPr/>
        </p:nvPicPr>
        <p:blipFill>
          <a:blip r:embed="rId3">
            <a:alphaModFix/>
          </a:blip>
          <a:stretch>
            <a:fillRect/>
          </a:stretch>
        </p:blipFill>
        <p:spPr>
          <a:xfrm>
            <a:off x="1028700" y="4759288"/>
            <a:ext cx="11612402" cy="4518049"/>
          </a:xfrm>
          <a:prstGeom prst="rect">
            <a:avLst/>
          </a:prstGeom>
          <a:noFill/>
          <a:ln>
            <a:noFill/>
          </a:ln>
        </p:spPr>
      </p:pic>
      <p:sp>
        <p:nvSpPr>
          <p:cNvPr id="49" name="Google Shape;49;p6"/>
          <p:cNvSpPr txBox="1"/>
          <p:nvPr>
            <p:ph idx="1" type="subTitle"/>
          </p:nvPr>
        </p:nvSpPr>
        <p:spPr>
          <a:xfrm>
            <a:off x="938600" y="1171575"/>
            <a:ext cx="16230600" cy="720900"/>
          </a:xfrm>
          <a:prstGeom prst="rect">
            <a:avLst/>
          </a:prstGeom>
        </p:spPr>
        <p:txBody>
          <a:bodyPr anchorCtr="0" anchor="t" bIns="0" lIns="0" spcFirstLastPara="1" rIns="0" wrap="square" tIns="0">
            <a:noAutofit/>
          </a:bodyPr>
          <a:lstStyle>
            <a:lvl1pPr lvl="0" rtl="0">
              <a:spcBef>
                <a:spcPts val="640"/>
              </a:spcBef>
              <a:spcAft>
                <a:spcPts val="0"/>
              </a:spcAft>
              <a:buSzPts val="8000"/>
              <a:buNone/>
              <a:defRPr/>
            </a:lvl1pPr>
            <a:lvl2pPr lvl="1" rtl="0">
              <a:spcBef>
                <a:spcPts val="560"/>
              </a:spcBef>
              <a:spcAft>
                <a:spcPts val="0"/>
              </a:spcAft>
              <a:buSzPts val="3600"/>
              <a:buNone/>
              <a:defRPr/>
            </a:lvl2pPr>
            <a:lvl3pPr lvl="2" rtl="0">
              <a:spcBef>
                <a:spcPts val="480"/>
              </a:spcBef>
              <a:spcAft>
                <a:spcPts val="0"/>
              </a:spcAft>
              <a:buSzPts val="21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50" name="Google Shape;50;p6"/>
          <p:cNvSpPr txBox="1"/>
          <p:nvPr>
            <p:ph idx="5" type="body"/>
          </p:nvPr>
        </p:nvSpPr>
        <p:spPr>
          <a:xfrm>
            <a:off x="938600" y="2232029"/>
            <a:ext cx="16230600" cy="1939500"/>
          </a:xfrm>
          <a:prstGeom prst="rect">
            <a:avLst/>
          </a:prstGeom>
        </p:spPr>
        <p:txBody>
          <a:bodyPr anchorCtr="0" anchor="t" bIns="0" lIns="0" spcFirstLastPara="1" rIns="0" wrap="square" tIns="0">
            <a:noAutofit/>
          </a:bodyPr>
          <a:lstStyle>
            <a:lvl1pPr indent="-361950" lvl="0" marL="457200" rtl="0">
              <a:spcBef>
                <a:spcPts val="640"/>
              </a:spcBef>
              <a:spcAft>
                <a:spcPts val="0"/>
              </a:spcAft>
              <a:buSzPts val="2100"/>
              <a:buChar char="•"/>
              <a:defRPr sz="2100"/>
            </a:lvl1pPr>
            <a:lvl2pPr indent="-361950" lvl="1" marL="914400" rtl="0">
              <a:spcBef>
                <a:spcPts val="560"/>
              </a:spcBef>
              <a:spcAft>
                <a:spcPts val="0"/>
              </a:spcAft>
              <a:buSzPts val="2100"/>
              <a:buChar char="–"/>
              <a:defRPr sz="2100"/>
            </a:lvl2pPr>
            <a:lvl3pPr indent="-361950" lvl="2" marL="1371600" rtl="0">
              <a:spcBef>
                <a:spcPts val="480"/>
              </a:spcBef>
              <a:spcAft>
                <a:spcPts val="0"/>
              </a:spcAft>
              <a:buSzPts val="2100"/>
              <a:buChar char="•"/>
              <a:defRPr/>
            </a:lvl3pPr>
            <a:lvl4pPr indent="-361950" lvl="3" marL="1828800" rtl="0">
              <a:spcBef>
                <a:spcPts val="400"/>
              </a:spcBef>
              <a:spcAft>
                <a:spcPts val="0"/>
              </a:spcAft>
              <a:buSzPts val="2100"/>
              <a:buChar char="–"/>
              <a:defRPr sz="2100"/>
            </a:lvl4pPr>
            <a:lvl5pPr indent="-361950" lvl="4" marL="2286000" rtl="0">
              <a:spcBef>
                <a:spcPts val="400"/>
              </a:spcBef>
              <a:spcAft>
                <a:spcPts val="0"/>
              </a:spcAft>
              <a:buSzPts val="2100"/>
              <a:buChar char="»"/>
              <a:defRPr sz="2100"/>
            </a:lvl5pPr>
            <a:lvl6pPr indent="-361950" lvl="5" marL="2743200" rtl="0">
              <a:spcBef>
                <a:spcPts val="400"/>
              </a:spcBef>
              <a:spcAft>
                <a:spcPts val="0"/>
              </a:spcAft>
              <a:buSzPts val="2100"/>
              <a:buChar char="•"/>
              <a:defRPr sz="2100"/>
            </a:lvl6pPr>
            <a:lvl7pPr indent="-361950" lvl="6" marL="3200400" rtl="0">
              <a:spcBef>
                <a:spcPts val="400"/>
              </a:spcBef>
              <a:spcAft>
                <a:spcPts val="0"/>
              </a:spcAft>
              <a:buSzPts val="2100"/>
              <a:buChar char="•"/>
              <a:defRPr sz="2100"/>
            </a:lvl7pPr>
            <a:lvl8pPr indent="-361950" lvl="7" marL="3657600" rtl="0">
              <a:spcBef>
                <a:spcPts val="400"/>
              </a:spcBef>
              <a:spcAft>
                <a:spcPts val="0"/>
              </a:spcAft>
              <a:buSzPts val="2100"/>
              <a:buChar char="•"/>
              <a:defRPr sz="2100"/>
            </a:lvl8pPr>
            <a:lvl9pPr indent="-361950" lvl="8" marL="4114800" rtl="0">
              <a:spcBef>
                <a:spcPts val="400"/>
              </a:spcBef>
              <a:spcAft>
                <a:spcPts val="0"/>
              </a:spcAft>
              <a:buSzPts val="2100"/>
              <a:buChar char="•"/>
              <a:defRPr sz="2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type="twoTxTwoObj">
  <p:cSld name="TWO_OBJECTS_WITH_TEXT">
    <p:spTree>
      <p:nvGrpSpPr>
        <p:cNvPr id="51" name="Shape 51"/>
        <p:cNvGrpSpPr/>
        <p:nvPr/>
      </p:nvGrpSpPr>
      <p:grpSpPr>
        <a:xfrm>
          <a:off x="0" y="0"/>
          <a:ext cx="0" cy="0"/>
          <a:chOff x="0" y="0"/>
          <a:chExt cx="0" cy="0"/>
        </a:xfrm>
      </p:grpSpPr>
      <p:sp>
        <p:nvSpPr>
          <p:cNvPr id="52" name="Google Shape;52;p7"/>
          <p:cNvSpPr/>
          <p:nvPr>
            <p:ph idx="2" type="pic"/>
          </p:nvPr>
        </p:nvSpPr>
        <p:spPr>
          <a:xfrm>
            <a:off x="1038850" y="1035363"/>
            <a:ext cx="6992100" cy="6732300"/>
          </a:xfrm>
          <a:prstGeom prst="rect">
            <a:avLst/>
          </a:prstGeom>
          <a:noFill/>
          <a:ln>
            <a:noFill/>
          </a:ln>
        </p:spPr>
      </p:sp>
      <p:sp>
        <p:nvSpPr>
          <p:cNvPr id="53" name="Google Shape;53;p7"/>
          <p:cNvSpPr/>
          <p:nvPr>
            <p:ph idx="3" type="pic"/>
          </p:nvPr>
        </p:nvSpPr>
        <p:spPr>
          <a:xfrm>
            <a:off x="8649650" y="1035375"/>
            <a:ext cx="4002000" cy="4116600"/>
          </a:xfrm>
          <a:prstGeom prst="rect">
            <a:avLst/>
          </a:prstGeom>
          <a:noFill/>
          <a:ln>
            <a:noFill/>
          </a:ln>
        </p:spPr>
      </p:sp>
      <p:sp>
        <p:nvSpPr>
          <p:cNvPr id="54" name="Google Shape;54;p7"/>
          <p:cNvSpPr/>
          <p:nvPr>
            <p:ph idx="4" type="pic"/>
          </p:nvPr>
        </p:nvSpPr>
        <p:spPr>
          <a:xfrm>
            <a:off x="13270350" y="1035375"/>
            <a:ext cx="4002000" cy="4116600"/>
          </a:xfrm>
          <a:prstGeom prst="rect">
            <a:avLst/>
          </a:prstGeom>
          <a:noFill/>
          <a:ln>
            <a:noFill/>
          </a:ln>
        </p:spPr>
      </p:sp>
      <p:sp>
        <p:nvSpPr>
          <p:cNvPr id="55" name="Google Shape;55;p7"/>
          <p:cNvSpPr/>
          <p:nvPr>
            <p:ph idx="5" type="pic"/>
          </p:nvPr>
        </p:nvSpPr>
        <p:spPr>
          <a:xfrm>
            <a:off x="8649650" y="5776450"/>
            <a:ext cx="8609700" cy="3492000"/>
          </a:xfrm>
          <a:prstGeom prst="rect">
            <a:avLst/>
          </a:prstGeom>
          <a:noFill/>
          <a:ln>
            <a:noFill/>
          </a:ln>
        </p:spPr>
      </p:sp>
      <p:sp>
        <p:nvSpPr>
          <p:cNvPr id="56" name="Google Shape;56;p7"/>
          <p:cNvSpPr txBox="1"/>
          <p:nvPr>
            <p:ph idx="1" type="subTitle"/>
          </p:nvPr>
        </p:nvSpPr>
        <p:spPr>
          <a:xfrm>
            <a:off x="1028700" y="8443625"/>
            <a:ext cx="7012500" cy="720900"/>
          </a:xfrm>
          <a:prstGeom prst="rect">
            <a:avLst/>
          </a:prstGeom>
        </p:spPr>
        <p:txBody>
          <a:bodyPr anchorCtr="0" anchor="t" bIns="0" lIns="0" spcFirstLastPara="1" rIns="0" wrap="square" tIns="0">
            <a:noAutofit/>
          </a:bodyPr>
          <a:lstStyle>
            <a:lvl1pPr lvl="0" rtl="0">
              <a:spcBef>
                <a:spcPts val="640"/>
              </a:spcBef>
              <a:spcAft>
                <a:spcPts val="0"/>
              </a:spcAft>
              <a:buSzPts val="8000"/>
              <a:buNone/>
              <a:defRPr/>
            </a:lvl1pPr>
            <a:lvl2pPr lvl="1" rtl="0">
              <a:spcBef>
                <a:spcPts val="560"/>
              </a:spcBef>
              <a:spcAft>
                <a:spcPts val="0"/>
              </a:spcAft>
              <a:buSzPts val="3600"/>
              <a:buNone/>
              <a:defRPr/>
            </a:lvl2pPr>
            <a:lvl3pPr lvl="2" rtl="0">
              <a:spcBef>
                <a:spcPts val="480"/>
              </a:spcBef>
              <a:spcAft>
                <a:spcPts val="0"/>
              </a:spcAft>
              <a:buSzPts val="21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t" bIns="0" lIns="0" spcFirstLastPara="1" rIns="0" wrap="square" tIns="0">
            <a:noAutofit/>
          </a:bodyPr>
          <a:lstStyle>
            <a:lvl1pPr lvl="0" marR="0" rtl="0" algn="ctr">
              <a:lnSpc>
                <a:spcPct val="80000"/>
              </a:lnSpc>
              <a:spcBef>
                <a:spcPts val="0"/>
              </a:spcBef>
              <a:spcAft>
                <a:spcPts val="0"/>
              </a:spcAft>
              <a:buClr>
                <a:schemeClr val="lt1"/>
              </a:buClr>
              <a:buSzPts val="12000"/>
              <a:buFont typeface="Alike"/>
              <a:buNone/>
              <a:defRPr i="0" sz="12000" u="none" cap="none" strike="noStrike">
                <a:solidFill>
                  <a:schemeClr val="lt1"/>
                </a:solidFill>
                <a:latin typeface="Alike"/>
                <a:ea typeface="Alike"/>
                <a:cs typeface="Alike"/>
                <a:sym typeface="Alik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0" lIns="0" spcFirstLastPara="1" rIns="0" wrap="square" tIns="0">
            <a:noAutofit/>
          </a:bodyPr>
          <a:lstStyle>
            <a:lvl1pPr indent="-736600" lvl="0" marL="457200" marR="0" rtl="0" algn="l">
              <a:lnSpc>
                <a:spcPct val="80000"/>
              </a:lnSpc>
              <a:spcBef>
                <a:spcPts val="640"/>
              </a:spcBef>
              <a:spcAft>
                <a:spcPts val="0"/>
              </a:spcAft>
              <a:buClr>
                <a:schemeClr val="lt1"/>
              </a:buClr>
              <a:buSzPts val="8000"/>
              <a:buFont typeface="Alike"/>
              <a:buChar char="•"/>
              <a:defRPr i="0" sz="8000" u="none" cap="none" strike="noStrike">
                <a:solidFill>
                  <a:schemeClr val="lt1"/>
                </a:solidFill>
                <a:latin typeface="Alike"/>
                <a:ea typeface="Alike"/>
                <a:cs typeface="Alike"/>
                <a:sym typeface="Alike"/>
              </a:defRPr>
            </a:lvl1pPr>
            <a:lvl2pPr indent="-457200" lvl="1" marL="914400" marR="0" rtl="0" algn="l">
              <a:spcBef>
                <a:spcPts val="560"/>
              </a:spcBef>
              <a:spcAft>
                <a:spcPts val="0"/>
              </a:spcAft>
              <a:buClr>
                <a:schemeClr val="lt1"/>
              </a:buClr>
              <a:buSzPts val="3600"/>
              <a:buFont typeface="Alike"/>
              <a:buChar char="–"/>
              <a:defRPr i="0" sz="3600" u="none" cap="none" strike="noStrike">
                <a:solidFill>
                  <a:schemeClr val="lt1"/>
                </a:solidFill>
                <a:latin typeface="Alike"/>
                <a:ea typeface="Alike"/>
                <a:cs typeface="Alike"/>
                <a:sym typeface="Alike"/>
              </a:defRPr>
            </a:lvl2pPr>
            <a:lvl3pPr indent="-361950" lvl="2" marL="1371600" marR="0" rtl="0" algn="l">
              <a:spcBef>
                <a:spcPts val="480"/>
              </a:spcBef>
              <a:spcAft>
                <a:spcPts val="0"/>
              </a:spcAft>
              <a:buClr>
                <a:schemeClr val="lt1"/>
              </a:buClr>
              <a:buSzPts val="2100"/>
              <a:buFont typeface="Alike"/>
              <a:buChar char="•"/>
              <a:defRPr i="0" sz="2100" u="none" cap="none" strike="noStrike">
                <a:solidFill>
                  <a:schemeClr val="lt1"/>
                </a:solidFill>
                <a:latin typeface="Alike"/>
                <a:ea typeface="Alike"/>
                <a:cs typeface="Alike"/>
                <a:sym typeface="Alike"/>
              </a:defRPr>
            </a:lvl3pPr>
            <a:lvl4pPr indent="-355600" lvl="3" marL="1828800" marR="0" rtl="0" algn="l">
              <a:spcBef>
                <a:spcPts val="400"/>
              </a:spcBef>
              <a:spcAft>
                <a:spcPts val="0"/>
              </a:spcAft>
              <a:buClr>
                <a:schemeClr val="lt1"/>
              </a:buClr>
              <a:buSzPts val="2000"/>
              <a:buFont typeface="Alike"/>
              <a:buChar char="–"/>
              <a:defRPr i="0" sz="2000" u="none" cap="none" strike="noStrike">
                <a:solidFill>
                  <a:schemeClr val="lt1"/>
                </a:solidFill>
                <a:latin typeface="Alike"/>
                <a:ea typeface="Alike"/>
                <a:cs typeface="Alike"/>
                <a:sym typeface="Alike"/>
              </a:defRPr>
            </a:lvl4pPr>
            <a:lvl5pPr indent="-355600" lvl="4" marL="2286000" marR="0" rtl="0" algn="l">
              <a:spcBef>
                <a:spcPts val="400"/>
              </a:spcBef>
              <a:spcAft>
                <a:spcPts val="0"/>
              </a:spcAft>
              <a:buClr>
                <a:schemeClr val="lt1"/>
              </a:buClr>
              <a:buSzPts val="2000"/>
              <a:buFont typeface="Alike"/>
              <a:buChar char="»"/>
              <a:defRPr i="0" sz="2000" u="none" cap="none" strike="noStrike">
                <a:solidFill>
                  <a:schemeClr val="lt1"/>
                </a:solidFill>
                <a:latin typeface="Alike"/>
                <a:ea typeface="Alike"/>
                <a:cs typeface="Alike"/>
                <a:sym typeface="Alike"/>
              </a:defRPr>
            </a:lvl5pPr>
            <a:lvl6pPr indent="-355600" lvl="5" marL="2743200" marR="0" rtl="0" algn="l">
              <a:spcBef>
                <a:spcPts val="400"/>
              </a:spcBef>
              <a:spcAft>
                <a:spcPts val="0"/>
              </a:spcAft>
              <a:buClr>
                <a:schemeClr val="lt1"/>
              </a:buClr>
              <a:buSzPts val="2000"/>
              <a:buFont typeface="Alike"/>
              <a:buChar char="•"/>
              <a:defRPr i="0" sz="2000" u="none" cap="none" strike="noStrike">
                <a:solidFill>
                  <a:schemeClr val="lt1"/>
                </a:solidFill>
                <a:latin typeface="Alike"/>
                <a:ea typeface="Alike"/>
                <a:cs typeface="Alike"/>
                <a:sym typeface="Alike"/>
              </a:defRPr>
            </a:lvl6pPr>
            <a:lvl7pPr indent="-355600" lvl="6" marL="3200400" marR="0" rtl="0" algn="l">
              <a:spcBef>
                <a:spcPts val="400"/>
              </a:spcBef>
              <a:spcAft>
                <a:spcPts val="0"/>
              </a:spcAft>
              <a:buClr>
                <a:schemeClr val="lt1"/>
              </a:buClr>
              <a:buSzPts val="2000"/>
              <a:buFont typeface="Alike"/>
              <a:buChar char="•"/>
              <a:defRPr i="0" sz="2000" u="none" cap="none" strike="noStrike">
                <a:solidFill>
                  <a:schemeClr val="lt1"/>
                </a:solidFill>
                <a:latin typeface="Alike"/>
                <a:ea typeface="Alike"/>
                <a:cs typeface="Alike"/>
                <a:sym typeface="Alike"/>
              </a:defRPr>
            </a:lvl7pPr>
            <a:lvl8pPr indent="-355600" lvl="7" marL="3657600" marR="0" rtl="0" algn="l">
              <a:spcBef>
                <a:spcPts val="400"/>
              </a:spcBef>
              <a:spcAft>
                <a:spcPts val="0"/>
              </a:spcAft>
              <a:buClr>
                <a:schemeClr val="lt1"/>
              </a:buClr>
              <a:buSzPts val="2000"/>
              <a:buFont typeface="Alike"/>
              <a:buChar char="•"/>
              <a:defRPr i="0" sz="2000" u="none" cap="none" strike="noStrike">
                <a:solidFill>
                  <a:schemeClr val="lt1"/>
                </a:solidFill>
                <a:latin typeface="Alike"/>
                <a:ea typeface="Alike"/>
                <a:cs typeface="Alike"/>
                <a:sym typeface="Alike"/>
              </a:defRPr>
            </a:lvl8pPr>
            <a:lvl9pPr indent="-355600" lvl="8" marL="4114800" marR="0" rtl="0" algn="l">
              <a:spcBef>
                <a:spcPts val="400"/>
              </a:spcBef>
              <a:spcAft>
                <a:spcPts val="0"/>
              </a:spcAft>
              <a:buClr>
                <a:schemeClr val="lt1"/>
              </a:buClr>
              <a:buSzPts val="2000"/>
              <a:buFont typeface="Alike"/>
              <a:buChar char="•"/>
              <a:defRPr i="0" sz="2000" u="none" cap="none" strike="noStrike">
                <a:solidFill>
                  <a:schemeClr val="lt1"/>
                </a:solidFill>
                <a:latin typeface="Alike"/>
                <a:ea typeface="Alike"/>
                <a:cs typeface="Alike"/>
                <a:sym typeface="Alike"/>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6.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gif"/><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5.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7.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everytownresearch.org/report/the-rise-of-firearm-suicide-among-young-americans/" TargetMode="External"/><Relationship Id="rId4" Type="http://schemas.openxmlformats.org/officeDocument/2006/relationships/hyperlink" Target="https://doi.org/10.3886/ICPSR37363.v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29.jpg"/><Relationship Id="rId5" Type="http://schemas.openxmlformats.org/officeDocument/2006/relationships/image" Target="../media/image3.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60" name="Shape 60"/>
        <p:cNvGrpSpPr/>
        <p:nvPr/>
      </p:nvGrpSpPr>
      <p:grpSpPr>
        <a:xfrm>
          <a:off x="0" y="0"/>
          <a:ext cx="0" cy="0"/>
          <a:chOff x="0" y="0"/>
          <a:chExt cx="0" cy="0"/>
        </a:xfrm>
      </p:grpSpPr>
      <p:pic>
        <p:nvPicPr>
          <p:cNvPr id="61" name="Google Shape;61;p8" title="090419-handgun-stock-1600x900.jpg"/>
          <p:cNvPicPr preferRelativeResize="0"/>
          <p:nvPr/>
        </p:nvPicPr>
        <p:blipFill rotWithShape="1">
          <a:blip r:embed="rId3">
            <a:alphaModFix/>
          </a:blip>
          <a:srcRect b="0" l="7770" r="7770" t="0"/>
          <a:stretch/>
        </p:blipFill>
        <p:spPr>
          <a:xfrm>
            <a:off x="-170088" y="-889723"/>
            <a:ext cx="18628176" cy="12406651"/>
          </a:xfrm>
          <a:prstGeom prst="rect">
            <a:avLst/>
          </a:prstGeom>
          <a:noFill/>
          <a:ln>
            <a:noFill/>
          </a:ln>
          <a:effectLst>
            <a:outerShdw blurRad="57150" rotWithShape="0" algn="bl" dir="5400000" dist="19050">
              <a:srgbClr val="000000">
                <a:alpha val="46000"/>
              </a:srgbClr>
            </a:outerShdw>
          </a:effectLst>
        </p:spPr>
      </p:pic>
      <p:pic>
        <p:nvPicPr>
          <p:cNvPr id="62" name="Google Shape;62;p8"/>
          <p:cNvPicPr preferRelativeResize="0"/>
          <p:nvPr/>
        </p:nvPicPr>
        <p:blipFill>
          <a:blip r:embed="rId4">
            <a:alphaModFix/>
          </a:blip>
          <a:stretch>
            <a:fillRect/>
          </a:stretch>
        </p:blipFill>
        <p:spPr>
          <a:xfrm>
            <a:off x="381025" y="379850"/>
            <a:ext cx="1295350" cy="1295350"/>
          </a:xfrm>
          <a:prstGeom prst="rect">
            <a:avLst/>
          </a:prstGeom>
          <a:noFill/>
          <a:ln>
            <a:noFill/>
          </a:ln>
        </p:spPr>
      </p:pic>
      <p:sp>
        <p:nvSpPr>
          <p:cNvPr id="63" name="Google Shape;63;p8"/>
          <p:cNvSpPr txBox="1"/>
          <p:nvPr/>
        </p:nvSpPr>
        <p:spPr>
          <a:xfrm>
            <a:off x="381025" y="2197650"/>
            <a:ext cx="16627800" cy="369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000">
                <a:solidFill>
                  <a:srgbClr val="FFFFFF"/>
                </a:solidFill>
                <a:latin typeface="Alike"/>
                <a:ea typeface="Alike"/>
                <a:cs typeface="Alike"/>
                <a:sym typeface="Alike"/>
              </a:rPr>
              <a:t>Moms Demand CAP Laws: An Analysis of Child-Access Prevention Legislation</a:t>
            </a:r>
            <a:endParaRPr sz="8000"/>
          </a:p>
        </p:txBody>
      </p:sp>
      <p:sp>
        <p:nvSpPr>
          <p:cNvPr id="64" name="Google Shape;64;p8"/>
          <p:cNvSpPr txBox="1"/>
          <p:nvPr/>
        </p:nvSpPr>
        <p:spPr>
          <a:xfrm>
            <a:off x="-3967200" y="10597475"/>
            <a:ext cx="9991800" cy="539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504">
                <a:solidFill>
                  <a:srgbClr val="FFFFFF"/>
                </a:solidFill>
                <a:latin typeface="Alike"/>
                <a:ea typeface="Alike"/>
                <a:cs typeface="Alike"/>
                <a:sym typeface="Alike"/>
              </a:rPr>
              <a:t>Rohin Mishra</a:t>
            </a:r>
            <a:endParaRPr/>
          </a:p>
        </p:txBody>
      </p:sp>
      <p:sp>
        <p:nvSpPr>
          <p:cNvPr id="65" name="Google Shape;65;p8"/>
          <p:cNvSpPr txBox="1"/>
          <p:nvPr/>
        </p:nvSpPr>
        <p:spPr>
          <a:xfrm>
            <a:off x="381025" y="6117975"/>
            <a:ext cx="4835700" cy="9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Alike"/>
                <a:ea typeface="Alike"/>
                <a:cs typeface="Alike"/>
                <a:sym typeface="Alike"/>
              </a:rPr>
              <a:t>Rohin Mishra</a:t>
            </a:r>
            <a:endParaRPr sz="3000">
              <a:solidFill>
                <a:schemeClr val="lt1"/>
              </a:solidFill>
              <a:latin typeface="Alike"/>
              <a:ea typeface="Alike"/>
              <a:cs typeface="Alike"/>
              <a:sym typeface="Alike"/>
            </a:endParaRPr>
          </a:p>
        </p:txBody>
      </p:sp>
      <p:pic>
        <p:nvPicPr>
          <p:cNvPr id="66" name="Google Shape;66;p8"/>
          <p:cNvPicPr preferRelativeResize="0"/>
          <p:nvPr/>
        </p:nvPicPr>
        <p:blipFill>
          <a:blip r:embed="rId5">
            <a:alphaModFix/>
          </a:blip>
          <a:stretch>
            <a:fillRect/>
          </a:stretch>
        </p:blipFill>
        <p:spPr>
          <a:xfrm>
            <a:off x="-187800" y="-802950"/>
            <a:ext cx="18628201" cy="12406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142" name="Shape 142"/>
        <p:cNvGrpSpPr/>
        <p:nvPr/>
      </p:nvGrpSpPr>
      <p:grpSpPr>
        <a:xfrm>
          <a:off x="0" y="0"/>
          <a:ext cx="0" cy="0"/>
          <a:chOff x="0" y="0"/>
          <a:chExt cx="0" cy="0"/>
        </a:xfrm>
      </p:grpSpPr>
      <p:pic>
        <p:nvPicPr>
          <p:cNvPr id="143" name="Google Shape;143;p17"/>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144" name="Google Shape;144;p17"/>
          <p:cNvPicPr preferRelativeResize="0"/>
          <p:nvPr/>
        </p:nvPicPr>
        <p:blipFill>
          <a:blip r:embed="rId4">
            <a:alphaModFix/>
          </a:blip>
          <a:stretch>
            <a:fillRect/>
          </a:stretch>
        </p:blipFill>
        <p:spPr>
          <a:xfrm rot="10800000">
            <a:off x="-5391825" y="-5391825"/>
            <a:ext cx="10783650" cy="10783650"/>
          </a:xfrm>
          <a:prstGeom prst="rect">
            <a:avLst/>
          </a:prstGeom>
          <a:noFill/>
          <a:ln>
            <a:noFill/>
          </a:ln>
        </p:spPr>
      </p:pic>
      <p:pic>
        <p:nvPicPr>
          <p:cNvPr id="145" name="Google Shape;145;p17"/>
          <p:cNvPicPr preferRelativeResize="0"/>
          <p:nvPr/>
        </p:nvPicPr>
        <p:blipFill>
          <a:blip r:embed="rId4">
            <a:alphaModFix/>
          </a:blip>
          <a:stretch>
            <a:fillRect/>
          </a:stretch>
        </p:blipFill>
        <p:spPr>
          <a:xfrm>
            <a:off x="12896175" y="4895175"/>
            <a:ext cx="10783650" cy="10783650"/>
          </a:xfrm>
          <a:prstGeom prst="rect">
            <a:avLst/>
          </a:prstGeom>
          <a:noFill/>
          <a:ln>
            <a:noFill/>
          </a:ln>
        </p:spPr>
      </p:pic>
      <p:sp>
        <p:nvSpPr>
          <p:cNvPr id="146" name="Google Shape;146;p17"/>
          <p:cNvSpPr txBox="1"/>
          <p:nvPr/>
        </p:nvSpPr>
        <p:spPr>
          <a:xfrm>
            <a:off x="4554438" y="3657600"/>
            <a:ext cx="9179100" cy="369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0">
                <a:solidFill>
                  <a:srgbClr val="FFFFFF"/>
                </a:solidFill>
                <a:latin typeface="Alike"/>
                <a:ea typeface="Alike"/>
                <a:cs typeface="Alike"/>
                <a:sym typeface="Alike"/>
              </a:rPr>
              <a:t>Literature Review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150" name="Shape 150"/>
        <p:cNvGrpSpPr/>
        <p:nvPr/>
      </p:nvGrpSpPr>
      <p:grpSpPr>
        <a:xfrm>
          <a:off x="0" y="0"/>
          <a:ext cx="0" cy="0"/>
          <a:chOff x="0" y="0"/>
          <a:chExt cx="0" cy="0"/>
        </a:xfrm>
      </p:grpSpPr>
      <p:pic>
        <p:nvPicPr>
          <p:cNvPr id="151" name="Google Shape;151;p18"/>
          <p:cNvPicPr preferRelativeResize="0"/>
          <p:nvPr/>
        </p:nvPicPr>
        <p:blipFill>
          <a:blip r:embed="rId3">
            <a:alphaModFix/>
          </a:blip>
          <a:stretch>
            <a:fillRect/>
          </a:stretch>
        </p:blipFill>
        <p:spPr>
          <a:xfrm>
            <a:off x="16611625" y="379850"/>
            <a:ext cx="1295350" cy="1295350"/>
          </a:xfrm>
          <a:prstGeom prst="rect">
            <a:avLst/>
          </a:prstGeom>
          <a:noFill/>
          <a:ln>
            <a:noFill/>
          </a:ln>
        </p:spPr>
      </p:pic>
      <p:sp>
        <p:nvSpPr>
          <p:cNvPr id="152" name="Google Shape;152;p18"/>
          <p:cNvSpPr txBox="1"/>
          <p:nvPr/>
        </p:nvSpPr>
        <p:spPr>
          <a:xfrm>
            <a:off x="1028700" y="1171575"/>
            <a:ext cx="81153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000">
                <a:solidFill>
                  <a:srgbClr val="FFFFFF"/>
                </a:solidFill>
                <a:latin typeface="Alike"/>
                <a:ea typeface="Alike"/>
                <a:cs typeface="Alike"/>
                <a:sym typeface="Alike"/>
              </a:rPr>
              <a:t>Prior Literature</a:t>
            </a:r>
            <a:endParaRPr/>
          </a:p>
        </p:txBody>
      </p:sp>
      <p:grpSp>
        <p:nvGrpSpPr>
          <p:cNvPr id="153" name="Google Shape;153;p18"/>
          <p:cNvGrpSpPr/>
          <p:nvPr/>
        </p:nvGrpSpPr>
        <p:grpSpPr>
          <a:xfrm>
            <a:off x="1028700" y="3403909"/>
            <a:ext cx="6800625" cy="2687961"/>
            <a:chOff x="0" y="-203200"/>
            <a:chExt cx="9067500" cy="3583948"/>
          </a:xfrm>
        </p:grpSpPr>
        <p:sp>
          <p:nvSpPr>
            <p:cNvPr id="154" name="Google Shape;154;p18"/>
            <p:cNvSpPr txBox="1"/>
            <p:nvPr/>
          </p:nvSpPr>
          <p:spPr>
            <a:xfrm>
              <a:off x="0" y="-203200"/>
              <a:ext cx="90675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00">
                  <a:solidFill>
                    <a:srgbClr val="FFFFFF"/>
                  </a:solidFill>
                  <a:latin typeface="Alike"/>
                  <a:ea typeface="Alike"/>
                  <a:cs typeface="Alike"/>
                  <a:sym typeface="Alike"/>
                </a:rPr>
                <a:t>Webster (2004)</a:t>
              </a:r>
              <a:endParaRPr/>
            </a:p>
          </p:txBody>
        </p:sp>
        <p:sp>
          <p:nvSpPr>
            <p:cNvPr id="155" name="Google Shape;155;p18"/>
            <p:cNvSpPr txBox="1"/>
            <p:nvPr/>
          </p:nvSpPr>
          <p:spPr>
            <a:xfrm>
              <a:off x="0" y="794748"/>
              <a:ext cx="9067500" cy="258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FFFFFF"/>
                  </a:solidFill>
                  <a:latin typeface="Alike"/>
                  <a:ea typeface="Alike"/>
                  <a:cs typeface="Alike"/>
                  <a:sym typeface="Alike"/>
                </a:rPr>
                <a:t>CAP laws were associated with an 8.3% decrease in suicide rates among 14- to 17-year-olds. This association was statistically significant for firearm suicides, but not for nonfirearm suicides. CAP laws were also associated with a significant reduction in suicides among youth aged 18 through 20 years.​</a:t>
              </a:r>
              <a:endParaRPr/>
            </a:p>
          </p:txBody>
        </p:sp>
      </p:grpSp>
      <p:grpSp>
        <p:nvGrpSpPr>
          <p:cNvPr id="156" name="Google Shape;156;p18"/>
          <p:cNvGrpSpPr/>
          <p:nvPr/>
        </p:nvGrpSpPr>
        <p:grpSpPr>
          <a:xfrm>
            <a:off x="9144000" y="3403909"/>
            <a:ext cx="6800625" cy="2186886"/>
            <a:chOff x="0" y="0"/>
            <a:chExt cx="9067500" cy="2915848"/>
          </a:xfrm>
        </p:grpSpPr>
        <p:sp>
          <p:nvSpPr>
            <p:cNvPr id="157" name="Google Shape;157;p18"/>
            <p:cNvSpPr txBox="1"/>
            <p:nvPr/>
          </p:nvSpPr>
          <p:spPr>
            <a:xfrm>
              <a:off x="0" y="0"/>
              <a:ext cx="90675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00">
                  <a:solidFill>
                    <a:srgbClr val="FFFFFF"/>
                  </a:solidFill>
                  <a:latin typeface="Alike"/>
                  <a:ea typeface="Alike"/>
                  <a:cs typeface="Alike"/>
                  <a:sym typeface="Alike"/>
                </a:rPr>
                <a:t>Knopov et al. (2019)</a:t>
              </a:r>
              <a:endParaRPr/>
            </a:p>
          </p:txBody>
        </p:sp>
        <p:sp>
          <p:nvSpPr>
            <p:cNvPr id="158" name="Google Shape;158;p18"/>
            <p:cNvSpPr txBox="1"/>
            <p:nvPr/>
          </p:nvSpPr>
          <p:spPr>
            <a:xfrm>
              <a:off x="0" y="997948"/>
              <a:ext cx="9067500" cy="191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100">
                  <a:solidFill>
                    <a:srgbClr val="FFFFFF"/>
                  </a:solidFill>
                  <a:latin typeface="Alike"/>
                  <a:ea typeface="Alike"/>
                  <a:cs typeface="Alike"/>
                  <a:sym typeface="Alike"/>
                </a:rPr>
                <a:t>Access to firearms is strongly associated with higher youth (ages 10 to 19) suicide rates: For each 10 percent increase in household gun ownership in a state, the youth suicide rate increased by more than 25 percent.</a:t>
              </a:r>
              <a:endParaRPr/>
            </a:p>
          </p:txBody>
        </p:sp>
      </p:grpSp>
      <p:grpSp>
        <p:nvGrpSpPr>
          <p:cNvPr id="159" name="Google Shape;159;p18"/>
          <p:cNvGrpSpPr/>
          <p:nvPr/>
        </p:nvGrpSpPr>
        <p:grpSpPr>
          <a:xfrm>
            <a:off x="1028700" y="6664588"/>
            <a:ext cx="6800625" cy="2535561"/>
            <a:chOff x="0" y="0"/>
            <a:chExt cx="9067500" cy="3380748"/>
          </a:xfrm>
        </p:grpSpPr>
        <p:sp>
          <p:nvSpPr>
            <p:cNvPr id="160" name="Google Shape;160;p18"/>
            <p:cNvSpPr txBox="1"/>
            <p:nvPr/>
          </p:nvSpPr>
          <p:spPr>
            <a:xfrm>
              <a:off x="0" y="0"/>
              <a:ext cx="90675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00">
                  <a:solidFill>
                    <a:srgbClr val="FFFFFF"/>
                  </a:solidFill>
                  <a:latin typeface="Alike"/>
                  <a:ea typeface="Alike"/>
                  <a:cs typeface="Alike"/>
                  <a:sym typeface="Alike"/>
                </a:rPr>
                <a:t>Schnitzer et al. (2019)</a:t>
              </a:r>
              <a:endParaRPr/>
            </a:p>
          </p:txBody>
        </p:sp>
        <p:sp>
          <p:nvSpPr>
            <p:cNvPr id="161" name="Google Shape;161;p18"/>
            <p:cNvSpPr txBox="1"/>
            <p:nvPr/>
          </p:nvSpPr>
          <p:spPr>
            <a:xfrm>
              <a:off x="0" y="794748"/>
              <a:ext cx="9067500" cy="2586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FFFFFF"/>
                  </a:solidFill>
                  <a:latin typeface="Alike"/>
                  <a:ea typeface="Alike"/>
                  <a:cs typeface="Alike"/>
                  <a:sym typeface="Alike"/>
                </a:rPr>
                <a:t>Data from the National Fatality Review Case Reporting System from 2004 to 2015 showed that, among firearm suicides by children ages 10 through 18 for which storage practices could be identified, more than three-fourths involved the use of a gun that had been stored loaded and unlocked.</a:t>
              </a:r>
              <a:endParaRPr/>
            </a:p>
          </p:txBody>
        </p:sp>
      </p:grpSp>
      <p:grpSp>
        <p:nvGrpSpPr>
          <p:cNvPr id="162" name="Google Shape;162;p18"/>
          <p:cNvGrpSpPr/>
          <p:nvPr/>
        </p:nvGrpSpPr>
        <p:grpSpPr>
          <a:xfrm>
            <a:off x="9144000" y="6683638"/>
            <a:ext cx="6800625" cy="2212236"/>
            <a:chOff x="0" y="0"/>
            <a:chExt cx="9067500" cy="2949648"/>
          </a:xfrm>
        </p:grpSpPr>
        <p:sp>
          <p:nvSpPr>
            <p:cNvPr id="163" name="Google Shape;163;p18"/>
            <p:cNvSpPr txBox="1"/>
            <p:nvPr/>
          </p:nvSpPr>
          <p:spPr>
            <a:xfrm>
              <a:off x="0" y="0"/>
              <a:ext cx="90675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600">
                  <a:solidFill>
                    <a:srgbClr val="FFFFFF"/>
                  </a:solidFill>
                  <a:latin typeface="Alike"/>
                  <a:ea typeface="Alike"/>
                  <a:cs typeface="Alike"/>
                  <a:sym typeface="Alike"/>
                </a:rPr>
                <a:t>Sidman et al. (2005)</a:t>
              </a:r>
              <a:endParaRPr/>
            </a:p>
          </p:txBody>
        </p:sp>
        <p:sp>
          <p:nvSpPr>
            <p:cNvPr id="164" name="Google Shape;164;p18"/>
            <p:cNvSpPr txBox="1"/>
            <p:nvPr/>
          </p:nvSpPr>
          <p:spPr>
            <a:xfrm>
              <a:off x="0" y="794748"/>
              <a:ext cx="9067500" cy="2154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FFFFFF"/>
                  </a:solidFill>
                  <a:latin typeface="Alike"/>
                  <a:ea typeface="Alike"/>
                  <a:cs typeface="Alike"/>
                  <a:sym typeface="Alike"/>
                </a:rPr>
                <a:t>The only rigorous evaluation of a national-level media campaign promoting safe firearm storage (a la Be SMART). The evaluation did not find the campaign to have statistically significant effects on improving safe storage practices.</a:t>
              </a:r>
              <a:endParaRPr/>
            </a:p>
          </p:txBody>
        </p:sp>
      </p:grpSp>
      <p:cxnSp>
        <p:nvCxnSpPr>
          <p:cNvPr id="165" name="Google Shape;165;p18"/>
          <p:cNvCxnSpPr/>
          <p:nvPr/>
        </p:nvCxnSpPr>
        <p:spPr>
          <a:xfrm>
            <a:off x="1028700" y="3156259"/>
            <a:ext cx="6800561" cy="0"/>
          </a:xfrm>
          <a:prstGeom prst="straightConnector1">
            <a:avLst/>
          </a:prstGeom>
          <a:noFill/>
          <a:ln cap="flat" cmpd="sng" w="38100">
            <a:solidFill>
              <a:srgbClr val="FFFFFF"/>
            </a:solidFill>
            <a:prstDash val="solid"/>
            <a:round/>
            <a:headEnd len="sm" w="sm" type="none"/>
            <a:tailEnd len="sm" w="sm" type="none"/>
          </a:ln>
        </p:spPr>
      </p:cxnSp>
      <p:cxnSp>
        <p:nvCxnSpPr>
          <p:cNvPr id="166" name="Google Shape;166;p18"/>
          <p:cNvCxnSpPr/>
          <p:nvPr/>
        </p:nvCxnSpPr>
        <p:spPr>
          <a:xfrm>
            <a:off x="9144000" y="3156259"/>
            <a:ext cx="6800561" cy="0"/>
          </a:xfrm>
          <a:prstGeom prst="straightConnector1">
            <a:avLst/>
          </a:prstGeom>
          <a:noFill/>
          <a:ln cap="flat" cmpd="sng" w="38100">
            <a:solidFill>
              <a:srgbClr val="FFFFFF"/>
            </a:solidFill>
            <a:prstDash val="solid"/>
            <a:round/>
            <a:headEnd len="sm" w="sm" type="none"/>
            <a:tailEnd len="sm" w="sm" type="none"/>
          </a:ln>
        </p:spPr>
      </p:cxnSp>
      <p:cxnSp>
        <p:nvCxnSpPr>
          <p:cNvPr id="167" name="Google Shape;167;p18"/>
          <p:cNvCxnSpPr/>
          <p:nvPr/>
        </p:nvCxnSpPr>
        <p:spPr>
          <a:xfrm>
            <a:off x="1028700" y="6416938"/>
            <a:ext cx="6800561" cy="0"/>
          </a:xfrm>
          <a:prstGeom prst="straightConnector1">
            <a:avLst/>
          </a:prstGeom>
          <a:noFill/>
          <a:ln cap="flat" cmpd="sng" w="38100">
            <a:solidFill>
              <a:srgbClr val="FFFFFF"/>
            </a:solidFill>
            <a:prstDash val="solid"/>
            <a:round/>
            <a:headEnd len="sm" w="sm" type="none"/>
            <a:tailEnd len="sm" w="sm" type="none"/>
          </a:ln>
        </p:spPr>
      </p:cxnSp>
      <p:cxnSp>
        <p:nvCxnSpPr>
          <p:cNvPr id="168" name="Google Shape;168;p18"/>
          <p:cNvCxnSpPr/>
          <p:nvPr/>
        </p:nvCxnSpPr>
        <p:spPr>
          <a:xfrm>
            <a:off x="9144000" y="6435988"/>
            <a:ext cx="6800561" cy="0"/>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172" name="Shape 172"/>
        <p:cNvGrpSpPr/>
        <p:nvPr/>
      </p:nvGrpSpPr>
      <p:grpSpPr>
        <a:xfrm>
          <a:off x="0" y="0"/>
          <a:ext cx="0" cy="0"/>
          <a:chOff x="0" y="0"/>
          <a:chExt cx="0" cy="0"/>
        </a:xfrm>
      </p:grpSpPr>
      <p:pic>
        <p:nvPicPr>
          <p:cNvPr id="173" name="Google Shape;173;p19"/>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174" name="Google Shape;174;p19"/>
          <p:cNvPicPr preferRelativeResize="0"/>
          <p:nvPr/>
        </p:nvPicPr>
        <p:blipFill>
          <a:blip r:embed="rId4">
            <a:alphaModFix/>
          </a:blip>
          <a:stretch>
            <a:fillRect/>
          </a:stretch>
        </p:blipFill>
        <p:spPr>
          <a:xfrm rot="10800000">
            <a:off x="-5391825" y="-5391825"/>
            <a:ext cx="10783650" cy="10783650"/>
          </a:xfrm>
          <a:prstGeom prst="rect">
            <a:avLst/>
          </a:prstGeom>
          <a:noFill/>
          <a:ln>
            <a:noFill/>
          </a:ln>
        </p:spPr>
      </p:pic>
      <p:pic>
        <p:nvPicPr>
          <p:cNvPr id="175" name="Google Shape;175;p19"/>
          <p:cNvPicPr preferRelativeResize="0"/>
          <p:nvPr/>
        </p:nvPicPr>
        <p:blipFill>
          <a:blip r:embed="rId4">
            <a:alphaModFix/>
          </a:blip>
          <a:stretch>
            <a:fillRect/>
          </a:stretch>
        </p:blipFill>
        <p:spPr>
          <a:xfrm>
            <a:off x="12896175" y="4895175"/>
            <a:ext cx="10783650" cy="10783650"/>
          </a:xfrm>
          <a:prstGeom prst="rect">
            <a:avLst/>
          </a:prstGeom>
          <a:noFill/>
          <a:ln>
            <a:noFill/>
          </a:ln>
        </p:spPr>
      </p:pic>
      <p:sp>
        <p:nvSpPr>
          <p:cNvPr id="176" name="Google Shape;176;p19"/>
          <p:cNvSpPr txBox="1"/>
          <p:nvPr/>
        </p:nvSpPr>
        <p:spPr>
          <a:xfrm>
            <a:off x="4554438" y="3657600"/>
            <a:ext cx="9179100" cy="369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0">
                <a:solidFill>
                  <a:srgbClr val="FFFFFF"/>
                </a:solidFill>
                <a:latin typeface="Alike"/>
                <a:ea typeface="Alike"/>
                <a:cs typeface="Alike"/>
                <a:sym typeface="Alike"/>
              </a:rPr>
              <a:t>Research Design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180" name="Shape 180"/>
        <p:cNvGrpSpPr/>
        <p:nvPr/>
      </p:nvGrpSpPr>
      <p:grpSpPr>
        <a:xfrm>
          <a:off x="0" y="0"/>
          <a:ext cx="0" cy="0"/>
          <a:chOff x="0" y="0"/>
          <a:chExt cx="0" cy="0"/>
        </a:xfrm>
      </p:grpSpPr>
      <p:pic>
        <p:nvPicPr>
          <p:cNvPr id="181" name="Google Shape;181;p20"/>
          <p:cNvPicPr preferRelativeResize="0"/>
          <p:nvPr/>
        </p:nvPicPr>
        <p:blipFill>
          <a:blip r:embed="rId3">
            <a:alphaModFix/>
          </a:blip>
          <a:stretch>
            <a:fillRect/>
          </a:stretch>
        </p:blipFill>
        <p:spPr>
          <a:xfrm>
            <a:off x="-9" y="0"/>
            <a:ext cx="4686200" cy="10312156"/>
          </a:xfrm>
          <a:prstGeom prst="rect">
            <a:avLst/>
          </a:prstGeom>
          <a:noFill/>
          <a:ln>
            <a:noFill/>
          </a:ln>
        </p:spPr>
      </p:pic>
      <p:pic>
        <p:nvPicPr>
          <p:cNvPr id="182" name="Google Shape;182;p20"/>
          <p:cNvPicPr preferRelativeResize="0"/>
          <p:nvPr/>
        </p:nvPicPr>
        <p:blipFill>
          <a:blip r:embed="rId4">
            <a:alphaModFix/>
          </a:blip>
          <a:stretch>
            <a:fillRect/>
          </a:stretch>
        </p:blipFill>
        <p:spPr>
          <a:xfrm>
            <a:off x="-50" y="0"/>
            <a:ext cx="4686300" cy="10287000"/>
          </a:xfrm>
          <a:prstGeom prst="rect">
            <a:avLst/>
          </a:prstGeom>
          <a:noFill/>
          <a:ln>
            <a:noFill/>
          </a:ln>
        </p:spPr>
      </p:pic>
      <p:cxnSp>
        <p:nvCxnSpPr>
          <p:cNvPr id="183" name="Google Shape;183;p20"/>
          <p:cNvCxnSpPr>
            <a:stCxn id="184" idx="2"/>
          </p:cNvCxnSpPr>
          <p:nvPr/>
        </p:nvCxnSpPr>
        <p:spPr>
          <a:xfrm flipH="1" rot="10800000">
            <a:off x="5136012" y="-457257"/>
            <a:ext cx="14400" cy="9130200"/>
          </a:xfrm>
          <a:prstGeom prst="straightConnector1">
            <a:avLst/>
          </a:prstGeom>
          <a:noFill/>
          <a:ln cap="flat" cmpd="sng" w="19050">
            <a:solidFill>
              <a:srgbClr val="FFFFFF"/>
            </a:solidFill>
            <a:prstDash val="solid"/>
            <a:round/>
            <a:headEnd len="sm" w="sm" type="none"/>
            <a:tailEnd len="sm" w="sm" type="none"/>
          </a:ln>
        </p:spPr>
      </p:cxnSp>
      <p:grpSp>
        <p:nvGrpSpPr>
          <p:cNvPr id="185" name="Google Shape;185;p20"/>
          <p:cNvGrpSpPr/>
          <p:nvPr/>
        </p:nvGrpSpPr>
        <p:grpSpPr>
          <a:xfrm>
            <a:off x="5012612" y="1321487"/>
            <a:ext cx="275783" cy="275783"/>
            <a:chOff x="0" y="0"/>
            <a:chExt cx="812800" cy="812800"/>
          </a:xfrm>
        </p:grpSpPr>
        <p:sp>
          <p:nvSpPr>
            <p:cNvPr id="186" name="Google Shape;18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88" name="Google Shape;188;p20"/>
          <p:cNvCxnSpPr/>
          <p:nvPr/>
        </p:nvCxnSpPr>
        <p:spPr>
          <a:xfrm>
            <a:off x="5150525" y="1454960"/>
            <a:ext cx="1978200" cy="0"/>
          </a:xfrm>
          <a:prstGeom prst="straightConnector1">
            <a:avLst/>
          </a:prstGeom>
          <a:noFill/>
          <a:ln cap="flat" cmpd="sng" w="19050">
            <a:solidFill>
              <a:srgbClr val="FFFFFF"/>
            </a:solidFill>
            <a:prstDash val="solid"/>
            <a:round/>
            <a:headEnd len="sm" w="sm" type="none"/>
            <a:tailEnd len="sm" w="sm" type="none"/>
          </a:ln>
        </p:spPr>
      </p:cxnSp>
      <p:grpSp>
        <p:nvGrpSpPr>
          <p:cNvPr id="189" name="Google Shape;189;p20"/>
          <p:cNvGrpSpPr/>
          <p:nvPr/>
        </p:nvGrpSpPr>
        <p:grpSpPr>
          <a:xfrm>
            <a:off x="5012612" y="4113582"/>
            <a:ext cx="275812" cy="275812"/>
            <a:chOff x="0" y="0"/>
            <a:chExt cx="812800" cy="812800"/>
          </a:xfrm>
        </p:grpSpPr>
        <p:sp>
          <p:nvSpPr>
            <p:cNvPr id="190" name="Google Shape;190;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92" name="Google Shape;192;p20"/>
          <p:cNvCxnSpPr/>
          <p:nvPr/>
        </p:nvCxnSpPr>
        <p:spPr>
          <a:xfrm>
            <a:off x="5150525" y="2883538"/>
            <a:ext cx="1978200" cy="0"/>
          </a:xfrm>
          <a:prstGeom prst="straightConnector1">
            <a:avLst/>
          </a:prstGeom>
          <a:noFill/>
          <a:ln cap="flat" cmpd="sng" w="19050">
            <a:solidFill>
              <a:srgbClr val="FFFFFF"/>
            </a:solidFill>
            <a:prstDash val="solid"/>
            <a:round/>
            <a:headEnd len="sm" w="sm" type="none"/>
            <a:tailEnd len="sm" w="sm" type="none"/>
          </a:ln>
        </p:spPr>
      </p:cxnSp>
      <p:grpSp>
        <p:nvGrpSpPr>
          <p:cNvPr id="193" name="Google Shape;193;p20"/>
          <p:cNvGrpSpPr/>
          <p:nvPr/>
        </p:nvGrpSpPr>
        <p:grpSpPr>
          <a:xfrm>
            <a:off x="5012612" y="5610277"/>
            <a:ext cx="275783" cy="275783"/>
            <a:chOff x="0" y="0"/>
            <a:chExt cx="812800" cy="812800"/>
          </a:xfrm>
        </p:grpSpPr>
        <p:sp>
          <p:nvSpPr>
            <p:cNvPr id="194" name="Google Shape;194;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96" name="Google Shape;196;p20"/>
          <p:cNvCxnSpPr/>
          <p:nvPr/>
        </p:nvCxnSpPr>
        <p:spPr>
          <a:xfrm>
            <a:off x="5150525" y="4312115"/>
            <a:ext cx="1978200" cy="0"/>
          </a:xfrm>
          <a:prstGeom prst="straightConnector1">
            <a:avLst/>
          </a:prstGeom>
          <a:noFill/>
          <a:ln cap="flat" cmpd="sng" w="19050">
            <a:solidFill>
              <a:srgbClr val="FFFFFF"/>
            </a:solidFill>
            <a:prstDash val="solid"/>
            <a:round/>
            <a:headEnd len="sm" w="sm" type="none"/>
            <a:tailEnd len="sm" w="sm" type="none"/>
          </a:ln>
        </p:spPr>
      </p:cxnSp>
      <p:grpSp>
        <p:nvGrpSpPr>
          <p:cNvPr id="197" name="Google Shape;197;p20"/>
          <p:cNvGrpSpPr/>
          <p:nvPr/>
        </p:nvGrpSpPr>
        <p:grpSpPr>
          <a:xfrm>
            <a:off x="5012612" y="2763572"/>
            <a:ext cx="275783" cy="275783"/>
            <a:chOff x="0" y="0"/>
            <a:chExt cx="812800" cy="812800"/>
          </a:xfrm>
        </p:grpSpPr>
        <p:sp>
          <p:nvSpPr>
            <p:cNvPr id="198" name="Google Shape;198;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txBox="1"/>
            <p:nvPr/>
          </p:nvSpPr>
          <p:spPr>
            <a:xfrm>
              <a:off x="76200" y="85725"/>
              <a:ext cx="660400" cy="650875"/>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00" name="Google Shape;200;p20"/>
          <p:cNvCxnSpPr/>
          <p:nvPr/>
        </p:nvCxnSpPr>
        <p:spPr>
          <a:xfrm>
            <a:off x="5150525" y="5740693"/>
            <a:ext cx="1978200" cy="0"/>
          </a:xfrm>
          <a:prstGeom prst="straightConnector1">
            <a:avLst/>
          </a:prstGeom>
          <a:noFill/>
          <a:ln cap="flat" cmpd="sng" w="19050">
            <a:solidFill>
              <a:srgbClr val="FFFFFF"/>
            </a:solidFill>
            <a:prstDash val="solid"/>
            <a:round/>
            <a:headEnd len="sm" w="sm" type="none"/>
            <a:tailEnd len="sm" w="sm" type="none"/>
          </a:ln>
        </p:spPr>
      </p:cxnSp>
      <p:sp>
        <p:nvSpPr>
          <p:cNvPr id="201" name="Google Shape;201;p20"/>
          <p:cNvSpPr txBox="1"/>
          <p:nvPr/>
        </p:nvSpPr>
        <p:spPr>
          <a:xfrm>
            <a:off x="7231810" y="1200532"/>
            <a:ext cx="8220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Youth Suicide Rates</a:t>
            </a:r>
            <a:endParaRPr/>
          </a:p>
        </p:txBody>
      </p:sp>
      <p:sp>
        <p:nvSpPr>
          <p:cNvPr id="202" name="Google Shape;202;p20"/>
          <p:cNvSpPr txBox="1"/>
          <p:nvPr/>
        </p:nvSpPr>
        <p:spPr>
          <a:xfrm>
            <a:off x="7231799" y="1826625"/>
            <a:ext cx="93798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100">
                <a:solidFill>
                  <a:srgbClr val="FFFFFF"/>
                </a:solidFill>
                <a:latin typeface="Alike"/>
                <a:ea typeface="Alike"/>
                <a:cs typeface="Alike"/>
                <a:sym typeface="Alike"/>
              </a:rPr>
              <a:t>CDC WONDER Database, Multiple Cause of Death 1999-2020 10-24 year olds</a:t>
            </a:r>
            <a:endParaRPr/>
          </a:p>
        </p:txBody>
      </p:sp>
      <p:pic>
        <p:nvPicPr>
          <p:cNvPr id="203" name="Google Shape;203;p20"/>
          <p:cNvPicPr preferRelativeResize="0"/>
          <p:nvPr/>
        </p:nvPicPr>
        <p:blipFill>
          <a:blip r:embed="rId5">
            <a:alphaModFix/>
          </a:blip>
          <a:stretch>
            <a:fillRect/>
          </a:stretch>
        </p:blipFill>
        <p:spPr>
          <a:xfrm>
            <a:off x="16611625" y="379850"/>
            <a:ext cx="1295350" cy="1295350"/>
          </a:xfrm>
          <a:prstGeom prst="rect">
            <a:avLst/>
          </a:prstGeom>
          <a:noFill/>
          <a:ln>
            <a:noFill/>
          </a:ln>
        </p:spPr>
      </p:pic>
      <p:sp>
        <p:nvSpPr>
          <p:cNvPr id="204" name="Google Shape;204;p20"/>
          <p:cNvSpPr txBox="1"/>
          <p:nvPr/>
        </p:nvSpPr>
        <p:spPr>
          <a:xfrm>
            <a:off x="7231810" y="2629110"/>
            <a:ext cx="8220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Child-Access Prevention Laws</a:t>
            </a:r>
            <a:endParaRPr/>
          </a:p>
        </p:txBody>
      </p:sp>
      <p:sp>
        <p:nvSpPr>
          <p:cNvPr id="205" name="Google Shape;205;p20"/>
          <p:cNvSpPr txBox="1"/>
          <p:nvPr/>
        </p:nvSpPr>
        <p:spPr>
          <a:xfrm>
            <a:off x="7231810" y="3255200"/>
            <a:ext cx="82200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100">
                <a:solidFill>
                  <a:srgbClr val="FFFFFF"/>
                </a:solidFill>
                <a:latin typeface="Alike"/>
                <a:ea typeface="Alike"/>
                <a:cs typeface="Alike"/>
                <a:sym typeface="Alike"/>
              </a:rPr>
              <a:t>State Firearm Law Database: State Firearm Laws, 1991-2019. ICPSR</a:t>
            </a:r>
            <a:endParaRPr/>
          </a:p>
        </p:txBody>
      </p:sp>
      <p:sp>
        <p:nvSpPr>
          <p:cNvPr id="206" name="Google Shape;206;p20"/>
          <p:cNvSpPr txBox="1"/>
          <p:nvPr/>
        </p:nvSpPr>
        <p:spPr>
          <a:xfrm>
            <a:off x="7231810" y="4057687"/>
            <a:ext cx="8220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Demographic Data</a:t>
            </a:r>
            <a:endParaRPr/>
          </a:p>
        </p:txBody>
      </p:sp>
      <p:sp>
        <p:nvSpPr>
          <p:cNvPr id="207" name="Google Shape;207;p20"/>
          <p:cNvSpPr txBox="1"/>
          <p:nvPr/>
        </p:nvSpPr>
        <p:spPr>
          <a:xfrm>
            <a:off x="7231810" y="4683777"/>
            <a:ext cx="82200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100">
                <a:solidFill>
                  <a:srgbClr val="FFFFFF"/>
                </a:solidFill>
                <a:latin typeface="Alike"/>
                <a:ea typeface="Alike"/>
                <a:cs typeface="Alike"/>
                <a:sym typeface="Alike"/>
              </a:rPr>
              <a:t>Census (2000), ACS-1 (2005-2019), ACS Imputation (1999, 2001-2004)</a:t>
            </a:r>
            <a:endParaRPr/>
          </a:p>
        </p:txBody>
      </p:sp>
      <p:sp>
        <p:nvSpPr>
          <p:cNvPr id="208" name="Google Shape;208;p20"/>
          <p:cNvSpPr txBox="1"/>
          <p:nvPr/>
        </p:nvSpPr>
        <p:spPr>
          <a:xfrm>
            <a:off x="7231810" y="5486265"/>
            <a:ext cx="8220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Everytown Research &amp; Policy</a:t>
            </a:r>
            <a:endParaRPr/>
          </a:p>
        </p:txBody>
      </p:sp>
      <p:sp>
        <p:nvSpPr>
          <p:cNvPr id="209" name="Google Shape;209;p20"/>
          <p:cNvSpPr txBox="1"/>
          <p:nvPr/>
        </p:nvSpPr>
        <p:spPr>
          <a:xfrm>
            <a:off x="7231810" y="6112355"/>
            <a:ext cx="8220000" cy="323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100">
                <a:solidFill>
                  <a:srgbClr val="FFFFFF"/>
                </a:solidFill>
                <a:latin typeface="Alike"/>
                <a:ea typeface="Alike"/>
                <a:cs typeface="Alike"/>
                <a:sym typeface="Alike"/>
              </a:rPr>
              <a:t>Establishing priors re: research and methodology, MDA Partner</a:t>
            </a:r>
            <a:endParaRPr/>
          </a:p>
        </p:txBody>
      </p:sp>
      <p:grpSp>
        <p:nvGrpSpPr>
          <p:cNvPr id="210" name="Google Shape;210;p20"/>
          <p:cNvGrpSpPr/>
          <p:nvPr/>
        </p:nvGrpSpPr>
        <p:grpSpPr>
          <a:xfrm>
            <a:off x="4998137" y="6980887"/>
            <a:ext cx="275783" cy="275783"/>
            <a:chOff x="0" y="0"/>
            <a:chExt cx="812800" cy="812800"/>
          </a:xfrm>
        </p:grpSpPr>
        <p:sp>
          <p:nvSpPr>
            <p:cNvPr id="211" name="Google Shape;211;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txBox="1"/>
            <p:nvPr/>
          </p:nvSpPr>
          <p:spPr>
            <a:xfrm>
              <a:off x="76200" y="85725"/>
              <a:ext cx="660300" cy="6510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13" name="Google Shape;213;p20"/>
          <p:cNvCxnSpPr/>
          <p:nvPr/>
        </p:nvCxnSpPr>
        <p:spPr>
          <a:xfrm>
            <a:off x="5136050" y="7114360"/>
            <a:ext cx="1978200" cy="0"/>
          </a:xfrm>
          <a:prstGeom prst="straightConnector1">
            <a:avLst/>
          </a:prstGeom>
          <a:noFill/>
          <a:ln cap="flat" cmpd="sng" w="19050">
            <a:solidFill>
              <a:srgbClr val="FFFFFF"/>
            </a:solidFill>
            <a:prstDash val="solid"/>
            <a:round/>
            <a:headEnd len="sm" w="sm" type="none"/>
            <a:tailEnd len="sm" w="sm" type="none"/>
          </a:ln>
        </p:spPr>
      </p:cxnSp>
      <p:cxnSp>
        <p:nvCxnSpPr>
          <p:cNvPr id="214" name="Google Shape;214;p20"/>
          <p:cNvCxnSpPr/>
          <p:nvPr/>
        </p:nvCxnSpPr>
        <p:spPr>
          <a:xfrm>
            <a:off x="5136050" y="8542938"/>
            <a:ext cx="1978200" cy="0"/>
          </a:xfrm>
          <a:prstGeom prst="straightConnector1">
            <a:avLst/>
          </a:prstGeom>
          <a:noFill/>
          <a:ln cap="flat" cmpd="sng" w="19050">
            <a:solidFill>
              <a:srgbClr val="FFFFFF"/>
            </a:solidFill>
            <a:prstDash val="solid"/>
            <a:round/>
            <a:headEnd len="sm" w="sm" type="none"/>
            <a:tailEnd len="sm" w="sm" type="none"/>
          </a:ln>
        </p:spPr>
      </p:cxnSp>
      <p:grpSp>
        <p:nvGrpSpPr>
          <p:cNvPr id="215" name="Google Shape;215;p20"/>
          <p:cNvGrpSpPr/>
          <p:nvPr/>
        </p:nvGrpSpPr>
        <p:grpSpPr>
          <a:xfrm>
            <a:off x="4998137" y="8422972"/>
            <a:ext cx="275783" cy="275783"/>
            <a:chOff x="0" y="0"/>
            <a:chExt cx="812800" cy="812800"/>
          </a:xfrm>
        </p:grpSpPr>
        <p:sp>
          <p:nvSpPr>
            <p:cNvPr id="216" name="Google Shape;21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txBox="1"/>
            <p:nvPr/>
          </p:nvSpPr>
          <p:spPr>
            <a:xfrm>
              <a:off x="76200" y="85725"/>
              <a:ext cx="660300" cy="651000"/>
            </a:xfrm>
            <a:prstGeom prst="rect">
              <a:avLst/>
            </a:prstGeom>
            <a:noFill/>
            <a:ln>
              <a:noFill/>
            </a:ln>
          </p:spPr>
          <p:txBody>
            <a:bodyPr anchorCtr="0" anchor="ctr" bIns="50800" lIns="50800" spcFirstLastPara="1" rIns="50800" wrap="square" tIns="50800">
              <a:noAutofit/>
            </a:bodyPr>
            <a:lstStyle/>
            <a:p>
              <a:pPr indent="0" lvl="0" marL="0" marR="0" rtl="0" algn="ctr">
                <a:lnSpc>
                  <a:spcPct val="7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7" name="Google Shape;217;p20"/>
          <p:cNvSpPr txBox="1"/>
          <p:nvPr/>
        </p:nvSpPr>
        <p:spPr>
          <a:xfrm>
            <a:off x="7217335" y="6859932"/>
            <a:ext cx="8220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RAND Corporation</a:t>
            </a:r>
            <a:endParaRPr/>
          </a:p>
        </p:txBody>
      </p:sp>
      <p:sp>
        <p:nvSpPr>
          <p:cNvPr id="218" name="Google Shape;218;p20"/>
          <p:cNvSpPr txBox="1"/>
          <p:nvPr/>
        </p:nvSpPr>
        <p:spPr>
          <a:xfrm>
            <a:off x="7217335" y="7486022"/>
            <a:ext cx="8220000" cy="71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US" sz="2100">
                <a:solidFill>
                  <a:schemeClr val="lt1"/>
                </a:solidFill>
                <a:latin typeface="Alike"/>
                <a:ea typeface="Alike"/>
                <a:cs typeface="Alike"/>
                <a:sym typeface="Alike"/>
              </a:rPr>
              <a:t>Establishing priors re: research and methodology</a:t>
            </a:r>
            <a:endParaRPr>
              <a:solidFill>
                <a:schemeClr val="dk1"/>
              </a:solidFill>
            </a:endParaRPr>
          </a:p>
          <a:p>
            <a:pPr indent="0" lvl="0" marL="0" marR="0" rtl="0" algn="l">
              <a:lnSpc>
                <a:spcPct val="120000"/>
              </a:lnSpc>
              <a:spcBef>
                <a:spcPts val="0"/>
              </a:spcBef>
              <a:spcAft>
                <a:spcPts val="0"/>
              </a:spcAft>
              <a:buNone/>
            </a:pPr>
            <a:r>
              <a:t/>
            </a:r>
            <a:endParaRPr sz="2100">
              <a:solidFill>
                <a:srgbClr val="FFFFFF"/>
              </a:solidFill>
              <a:latin typeface="Alike"/>
              <a:ea typeface="Alike"/>
              <a:cs typeface="Alike"/>
              <a:sym typeface="Alike"/>
            </a:endParaRPr>
          </a:p>
        </p:txBody>
      </p:sp>
      <p:sp>
        <p:nvSpPr>
          <p:cNvPr id="219" name="Google Shape;219;p20"/>
          <p:cNvSpPr txBox="1"/>
          <p:nvPr/>
        </p:nvSpPr>
        <p:spPr>
          <a:xfrm>
            <a:off x="7217322" y="8288500"/>
            <a:ext cx="110706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Johns Hopkins Bloomberg School of Public Health</a:t>
            </a:r>
            <a:endParaRPr/>
          </a:p>
        </p:txBody>
      </p:sp>
      <p:sp>
        <p:nvSpPr>
          <p:cNvPr id="220" name="Google Shape;220;p20"/>
          <p:cNvSpPr txBox="1"/>
          <p:nvPr/>
        </p:nvSpPr>
        <p:spPr>
          <a:xfrm>
            <a:off x="7217335" y="8914600"/>
            <a:ext cx="8220000" cy="711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US" sz="2100">
                <a:solidFill>
                  <a:schemeClr val="lt1"/>
                </a:solidFill>
                <a:latin typeface="Alike"/>
                <a:ea typeface="Alike"/>
                <a:cs typeface="Alike"/>
                <a:sym typeface="Alike"/>
              </a:rPr>
              <a:t>Establishing priors re: research and methodology</a:t>
            </a:r>
            <a:endParaRPr>
              <a:solidFill>
                <a:schemeClr val="dk1"/>
              </a:solidFill>
            </a:endParaRPr>
          </a:p>
          <a:p>
            <a:pPr indent="0" lvl="0" marL="0" marR="0" rtl="0" algn="l">
              <a:lnSpc>
                <a:spcPct val="120000"/>
              </a:lnSpc>
              <a:spcBef>
                <a:spcPts val="0"/>
              </a:spcBef>
              <a:spcAft>
                <a:spcPts val="0"/>
              </a:spcAft>
              <a:buNone/>
            </a:pPr>
            <a:r>
              <a:t/>
            </a:r>
            <a:endParaRPr sz="2100">
              <a:solidFill>
                <a:srgbClr val="FFFFFF"/>
              </a:solidFill>
              <a:latin typeface="Alike"/>
              <a:ea typeface="Alike"/>
              <a:cs typeface="Alike"/>
              <a:sym typeface="Alik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1"/>
          <p:cNvPicPr preferRelativeResize="0"/>
          <p:nvPr/>
        </p:nvPicPr>
        <p:blipFill>
          <a:blip r:embed="rId3">
            <a:alphaModFix/>
          </a:blip>
          <a:stretch>
            <a:fillRect/>
          </a:stretch>
        </p:blipFill>
        <p:spPr>
          <a:xfrm>
            <a:off x="129725" y="2148100"/>
            <a:ext cx="8879383" cy="5918101"/>
          </a:xfrm>
          <a:prstGeom prst="rect">
            <a:avLst/>
          </a:prstGeom>
          <a:noFill/>
          <a:ln>
            <a:noFill/>
          </a:ln>
        </p:spPr>
      </p:pic>
      <p:pic>
        <p:nvPicPr>
          <p:cNvPr id="226" name="Google Shape;226;p21"/>
          <p:cNvPicPr preferRelativeResize="0"/>
          <p:nvPr/>
        </p:nvPicPr>
        <p:blipFill>
          <a:blip r:embed="rId4">
            <a:alphaModFix/>
          </a:blip>
          <a:stretch>
            <a:fillRect/>
          </a:stretch>
        </p:blipFill>
        <p:spPr>
          <a:xfrm>
            <a:off x="9256225" y="2155585"/>
            <a:ext cx="8879374" cy="5910617"/>
          </a:xfrm>
          <a:prstGeom prst="rect">
            <a:avLst/>
          </a:prstGeom>
          <a:noFill/>
          <a:ln>
            <a:noFill/>
          </a:ln>
        </p:spPr>
      </p:pic>
      <p:pic>
        <p:nvPicPr>
          <p:cNvPr id="227" name="Google Shape;227;p21"/>
          <p:cNvPicPr preferRelativeResize="0"/>
          <p:nvPr/>
        </p:nvPicPr>
        <p:blipFill>
          <a:blip r:embed="rId5">
            <a:alphaModFix/>
          </a:blip>
          <a:stretch>
            <a:fillRect/>
          </a:stretch>
        </p:blipFill>
        <p:spPr>
          <a:xfrm>
            <a:off x="15885225" y="4003350"/>
            <a:ext cx="1418525" cy="1407275"/>
          </a:xfrm>
          <a:prstGeom prst="rect">
            <a:avLst/>
          </a:prstGeom>
          <a:noFill/>
          <a:ln>
            <a:noFill/>
          </a:ln>
        </p:spPr>
      </p:pic>
      <p:sp>
        <p:nvSpPr>
          <p:cNvPr id="228" name="Google Shape;228;p21"/>
          <p:cNvSpPr txBox="1"/>
          <p:nvPr/>
        </p:nvSpPr>
        <p:spPr>
          <a:xfrm>
            <a:off x="317500" y="294825"/>
            <a:ext cx="16872900" cy="16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0">
                <a:solidFill>
                  <a:schemeClr val="lt1"/>
                </a:solidFill>
                <a:latin typeface="Alike"/>
                <a:ea typeface="Alike"/>
                <a:cs typeface="Alike"/>
                <a:sym typeface="Alike"/>
              </a:rPr>
              <a:t>Few Introductions of CAP laws</a:t>
            </a:r>
            <a:endParaRPr sz="8000">
              <a:solidFill>
                <a:schemeClr val="lt1"/>
              </a:solidFill>
              <a:latin typeface="Alike"/>
              <a:ea typeface="Alike"/>
              <a:cs typeface="Alike"/>
              <a:sym typeface="Alike"/>
            </a:endParaRPr>
          </a:p>
        </p:txBody>
      </p:sp>
      <p:sp>
        <p:nvSpPr>
          <p:cNvPr id="229" name="Google Shape;229;p21"/>
          <p:cNvSpPr txBox="1"/>
          <p:nvPr/>
        </p:nvSpPr>
        <p:spPr>
          <a:xfrm>
            <a:off x="317500" y="8352075"/>
            <a:ext cx="17462400" cy="12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Alike"/>
                <a:ea typeface="Alike"/>
                <a:cs typeface="Alike"/>
                <a:sym typeface="Alike"/>
              </a:rPr>
              <a:t>States were more likely to strengthen or adjust CAP laws than they were to outright introduce them over this time period. </a:t>
            </a:r>
            <a:endParaRPr sz="3000">
              <a:solidFill>
                <a:schemeClr val="lt1"/>
              </a:solidFill>
              <a:latin typeface="Alike"/>
              <a:ea typeface="Alike"/>
              <a:cs typeface="Alike"/>
              <a:sym typeface="Alike"/>
            </a:endParaRPr>
          </a:p>
          <a:p>
            <a:pPr indent="0" lvl="0" marL="0" rtl="0" algn="l">
              <a:spcBef>
                <a:spcPts val="0"/>
              </a:spcBef>
              <a:spcAft>
                <a:spcPts val="0"/>
              </a:spcAft>
              <a:buNone/>
            </a:pPr>
            <a:r>
              <a:rPr lang="en-US" sz="3000">
                <a:solidFill>
                  <a:schemeClr val="lt1"/>
                </a:solidFill>
                <a:latin typeface="Alike"/>
                <a:ea typeface="Alike"/>
                <a:cs typeface="Alike"/>
                <a:sym typeface="Alike"/>
              </a:rPr>
              <a:t>Some introduced them more recently: Oregon (2021), New Mexico (2023), etc.</a:t>
            </a:r>
            <a:endParaRPr sz="3000">
              <a:solidFill>
                <a:schemeClr val="lt1"/>
              </a:solidFill>
              <a:latin typeface="Alike"/>
              <a:ea typeface="Alike"/>
              <a:cs typeface="Alike"/>
              <a:sym typeface="Alik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2"/>
          <p:cNvPicPr preferRelativeResize="0"/>
          <p:nvPr/>
        </p:nvPicPr>
        <p:blipFill>
          <a:blip r:embed="rId3">
            <a:alphaModFix/>
          </a:blip>
          <a:stretch>
            <a:fillRect/>
          </a:stretch>
        </p:blipFill>
        <p:spPr>
          <a:xfrm>
            <a:off x="1469511" y="0"/>
            <a:ext cx="15348988" cy="10286999"/>
          </a:xfrm>
          <a:prstGeom prst="rect">
            <a:avLst/>
          </a:prstGeom>
          <a:noFill/>
          <a:ln>
            <a:noFill/>
          </a:ln>
        </p:spPr>
      </p:pic>
      <p:pic>
        <p:nvPicPr>
          <p:cNvPr id="235" name="Google Shape;235;p22"/>
          <p:cNvPicPr preferRelativeResize="0"/>
          <p:nvPr/>
        </p:nvPicPr>
        <p:blipFill>
          <a:blip r:embed="rId4">
            <a:alphaModFix/>
          </a:blip>
          <a:stretch>
            <a:fillRect/>
          </a:stretch>
        </p:blipFill>
        <p:spPr>
          <a:xfrm>
            <a:off x="1446250" y="0"/>
            <a:ext cx="15349000" cy="102559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3"/>
          <p:cNvPicPr preferRelativeResize="0"/>
          <p:nvPr/>
        </p:nvPicPr>
        <p:blipFill>
          <a:blip r:embed="rId3">
            <a:alphaModFix/>
          </a:blip>
          <a:stretch>
            <a:fillRect/>
          </a:stretch>
        </p:blipFill>
        <p:spPr>
          <a:xfrm>
            <a:off x="1469500" y="0"/>
            <a:ext cx="15348993" cy="10286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244" name="Shape 244"/>
        <p:cNvGrpSpPr/>
        <p:nvPr/>
      </p:nvGrpSpPr>
      <p:grpSpPr>
        <a:xfrm>
          <a:off x="0" y="0"/>
          <a:ext cx="0" cy="0"/>
          <a:chOff x="0" y="0"/>
          <a:chExt cx="0" cy="0"/>
        </a:xfrm>
      </p:grpSpPr>
      <p:pic>
        <p:nvPicPr>
          <p:cNvPr id="245" name="Google Shape;245;p24" title="goodrate-ezgif.com-video-to-gif-converter.gif"/>
          <p:cNvPicPr preferRelativeResize="0"/>
          <p:nvPr/>
        </p:nvPicPr>
        <p:blipFill>
          <a:blip r:embed="rId3">
            <a:alphaModFix/>
          </a:blip>
          <a:stretch>
            <a:fillRect/>
          </a:stretch>
        </p:blipFill>
        <p:spPr>
          <a:xfrm>
            <a:off x="1451425" y="152400"/>
            <a:ext cx="14967850" cy="9934900"/>
          </a:xfrm>
          <a:prstGeom prst="rect">
            <a:avLst/>
          </a:prstGeom>
          <a:noFill/>
          <a:ln>
            <a:noFill/>
          </a:ln>
        </p:spPr>
      </p:pic>
      <p:pic>
        <p:nvPicPr>
          <p:cNvPr id="246" name="Google Shape;246;p24" title="Recording2025-04-08141443-ezgif.com-video-to-gif-converter.gif"/>
          <p:cNvPicPr preferRelativeResize="0"/>
          <p:nvPr/>
        </p:nvPicPr>
        <p:blipFill>
          <a:blip r:embed="rId4">
            <a:alphaModFix/>
          </a:blip>
          <a:stretch>
            <a:fillRect/>
          </a:stretch>
        </p:blipFill>
        <p:spPr>
          <a:xfrm>
            <a:off x="1451425" y="7417350"/>
            <a:ext cx="2638226" cy="237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250" name="Shape 250"/>
        <p:cNvGrpSpPr/>
        <p:nvPr/>
      </p:nvGrpSpPr>
      <p:grpSpPr>
        <a:xfrm>
          <a:off x="0" y="0"/>
          <a:ext cx="0" cy="0"/>
          <a:chOff x="0" y="0"/>
          <a:chExt cx="0" cy="0"/>
        </a:xfrm>
      </p:grpSpPr>
      <p:pic>
        <p:nvPicPr>
          <p:cNvPr id="251" name="Google Shape;251;p25"/>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252" name="Google Shape;252;p25"/>
          <p:cNvPicPr preferRelativeResize="0"/>
          <p:nvPr/>
        </p:nvPicPr>
        <p:blipFill>
          <a:blip r:embed="rId4">
            <a:alphaModFix/>
          </a:blip>
          <a:stretch>
            <a:fillRect/>
          </a:stretch>
        </p:blipFill>
        <p:spPr>
          <a:xfrm rot="10800000">
            <a:off x="-5391825" y="-5391825"/>
            <a:ext cx="10783650" cy="10783650"/>
          </a:xfrm>
          <a:prstGeom prst="rect">
            <a:avLst/>
          </a:prstGeom>
          <a:noFill/>
          <a:ln>
            <a:noFill/>
          </a:ln>
        </p:spPr>
      </p:pic>
      <p:pic>
        <p:nvPicPr>
          <p:cNvPr id="253" name="Google Shape;253;p25"/>
          <p:cNvPicPr preferRelativeResize="0"/>
          <p:nvPr/>
        </p:nvPicPr>
        <p:blipFill>
          <a:blip r:embed="rId4">
            <a:alphaModFix/>
          </a:blip>
          <a:stretch>
            <a:fillRect/>
          </a:stretch>
        </p:blipFill>
        <p:spPr>
          <a:xfrm>
            <a:off x="12896175" y="4895175"/>
            <a:ext cx="10783650" cy="10783650"/>
          </a:xfrm>
          <a:prstGeom prst="rect">
            <a:avLst/>
          </a:prstGeom>
          <a:noFill/>
          <a:ln>
            <a:noFill/>
          </a:ln>
        </p:spPr>
      </p:pic>
      <p:sp>
        <p:nvSpPr>
          <p:cNvPr id="254" name="Google Shape;254;p25"/>
          <p:cNvSpPr txBox="1"/>
          <p:nvPr/>
        </p:nvSpPr>
        <p:spPr>
          <a:xfrm>
            <a:off x="4554450" y="3657600"/>
            <a:ext cx="10199100" cy="369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0">
                <a:solidFill>
                  <a:srgbClr val="FFFFFF"/>
                </a:solidFill>
                <a:latin typeface="Alike"/>
                <a:ea typeface="Alike"/>
                <a:cs typeface="Alike"/>
                <a:sym typeface="Alike"/>
              </a:rPr>
              <a:t>Methodology/Findings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258" name="Shape 258"/>
        <p:cNvGrpSpPr/>
        <p:nvPr/>
      </p:nvGrpSpPr>
      <p:grpSpPr>
        <a:xfrm>
          <a:off x="0" y="0"/>
          <a:ext cx="0" cy="0"/>
          <a:chOff x="0" y="0"/>
          <a:chExt cx="0" cy="0"/>
        </a:xfrm>
      </p:grpSpPr>
      <p:sp>
        <p:nvSpPr>
          <p:cNvPr id="259" name="Google Shape;259;p26"/>
          <p:cNvSpPr txBox="1"/>
          <p:nvPr/>
        </p:nvSpPr>
        <p:spPr>
          <a:xfrm>
            <a:off x="1028700" y="2012825"/>
            <a:ext cx="15597300" cy="4710000"/>
          </a:xfrm>
          <a:prstGeom prst="rect">
            <a:avLst/>
          </a:prstGeom>
          <a:noFill/>
          <a:ln>
            <a:noFill/>
          </a:ln>
        </p:spPr>
        <p:txBody>
          <a:bodyPr anchorCtr="0" anchor="t" bIns="0" lIns="0" spcFirstLastPara="1" rIns="0" wrap="square" tIns="0">
            <a:spAutoFit/>
          </a:bodyPr>
          <a:lstStyle/>
          <a:p>
            <a:pPr indent="-419100" lvl="0" marL="457200" marR="0" rtl="0" algn="l">
              <a:lnSpc>
                <a:spcPct val="115000"/>
              </a:lnSpc>
              <a:spcBef>
                <a:spcPts val="0"/>
              </a:spcBef>
              <a:spcAft>
                <a:spcPts val="0"/>
              </a:spcAft>
              <a:buClr>
                <a:srgbClr val="FFFFFF"/>
              </a:buClr>
              <a:buSzPts val="3000"/>
              <a:buFont typeface="Alike"/>
              <a:buAutoNum type="romanUcPeriod"/>
            </a:pPr>
            <a:r>
              <a:rPr lang="en-US" sz="3000">
                <a:solidFill>
                  <a:srgbClr val="FFFFFF"/>
                </a:solidFill>
                <a:latin typeface="Alike"/>
                <a:ea typeface="Alike"/>
                <a:cs typeface="Alike"/>
                <a:sym typeface="Alike"/>
              </a:rPr>
              <a:t>Data Collection</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CDC Wonder Database</a:t>
            </a:r>
            <a:endParaRPr sz="3000">
              <a:solidFill>
                <a:srgbClr val="FFFFFF"/>
              </a:solidFill>
              <a:latin typeface="Alike"/>
              <a:ea typeface="Alike"/>
              <a:cs typeface="Alike"/>
              <a:sym typeface="Alike"/>
            </a:endParaRPr>
          </a:p>
          <a:p>
            <a:pPr indent="-419100" lvl="2" marL="1371600" marR="0" rtl="0" algn="l">
              <a:lnSpc>
                <a:spcPct val="115000"/>
              </a:lnSpc>
              <a:spcBef>
                <a:spcPts val="0"/>
              </a:spcBef>
              <a:spcAft>
                <a:spcPts val="0"/>
              </a:spcAft>
              <a:buClr>
                <a:srgbClr val="FFFFFF"/>
              </a:buClr>
              <a:buSzPts val="3000"/>
              <a:buFont typeface="Alike"/>
              <a:buAutoNum type="arabicPeriod"/>
            </a:pPr>
            <a:r>
              <a:rPr lang="en-US" sz="3000">
                <a:solidFill>
                  <a:srgbClr val="FFFFFF"/>
                </a:solidFill>
                <a:latin typeface="Alike"/>
                <a:ea typeface="Alike"/>
                <a:cs typeface="Alike"/>
                <a:sym typeface="Alike"/>
              </a:rPr>
              <a:t>1999-2020 Multiple Cause of Death Request</a:t>
            </a:r>
            <a:endParaRPr sz="3000">
              <a:solidFill>
                <a:srgbClr val="FFFFFF"/>
              </a:solidFill>
              <a:latin typeface="Alike"/>
              <a:ea typeface="Alike"/>
              <a:cs typeface="Alike"/>
              <a:sym typeface="Alike"/>
            </a:endParaRPr>
          </a:p>
          <a:p>
            <a:pPr indent="-419100" lvl="2" marL="1371600" marR="0" rtl="0" algn="l">
              <a:lnSpc>
                <a:spcPct val="115000"/>
              </a:lnSpc>
              <a:spcBef>
                <a:spcPts val="0"/>
              </a:spcBef>
              <a:spcAft>
                <a:spcPts val="0"/>
              </a:spcAft>
              <a:buClr>
                <a:srgbClr val="FFFFFF"/>
              </a:buClr>
              <a:buSzPts val="3000"/>
              <a:buFont typeface="Alike"/>
              <a:buAutoNum type="arabicPeriod"/>
            </a:pPr>
            <a:r>
              <a:rPr lang="en-US" sz="3000">
                <a:solidFill>
                  <a:srgbClr val="FFFFFF"/>
                </a:solidFill>
                <a:latin typeface="Alike"/>
                <a:ea typeface="Alike"/>
                <a:cs typeface="Alike"/>
                <a:sym typeface="Alike"/>
              </a:rPr>
              <a:t>*Some data points suppressed for privacy concerns (~13% of observations)</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ICPSR</a:t>
            </a:r>
            <a:r>
              <a:rPr lang="en-US" sz="3000">
                <a:solidFill>
                  <a:srgbClr val="FFFFFF"/>
                </a:solidFill>
                <a:latin typeface="Alike"/>
                <a:ea typeface="Alike"/>
                <a:cs typeface="Alike"/>
                <a:sym typeface="Alike"/>
              </a:rPr>
              <a:t> database on gun laws (1991-2019)</a:t>
            </a:r>
            <a:endParaRPr sz="3000">
              <a:solidFill>
                <a:srgbClr val="FFFFFF"/>
              </a:solidFill>
              <a:latin typeface="Alike"/>
              <a:ea typeface="Alike"/>
              <a:cs typeface="Alike"/>
              <a:sym typeface="Alike"/>
            </a:endParaRPr>
          </a:p>
          <a:p>
            <a:pPr indent="-419100" lvl="2" marL="1371600" marR="0" rtl="0" algn="l">
              <a:lnSpc>
                <a:spcPct val="115000"/>
              </a:lnSpc>
              <a:spcBef>
                <a:spcPts val="0"/>
              </a:spcBef>
              <a:spcAft>
                <a:spcPts val="0"/>
              </a:spcAft>
              <a:buClr>
                <a:srgbClr val="FFFFFF"/>
              </a:buClr>
              <a:buSzPts val="3000"/>
              <a:buFont typeface="Alike"/>
              <a:buAutoNum type="arabicPeriod"/>
            </a:pPr>
            <a:r>
              <a:rPr lang="en-US" sz="3000">
                <a:solidFill>
                  <a:srgbClr val="FFFFFF"/>
                </a:solidFill>
                <a:latin typeface="Alike"/>
                <a:ea typeface="Alike"/>
                <a:cs typeface="Alike"/>
                <a:sym typeface="Alike"/>
              </a:rPr>
              <a:t>Indexed all present CAP Laws together for this analysis</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ACS-1 Data + 2000 decennial census</a:t>
            </a:r>
            <a:endParaRPr sz="3000">
              <a:solidFill>
                <a:srgbClr val="FFFFFF"/>
              </a:solidFill>
              <a:latin typeface="Alike"/>
              <a:ea typeface="Alike"/>
              <a:cs typeface="Alike"/>
              <a:sym typeface="Alike"/>
            </a:endParaRPr>
          </a:p>
          <a:p>
            <a:pPr indent="-419100" lvl="2" marL="1371600" marR="0" rtl="0" algn="l">
              <a:lnSpc>
                <a:spcPct val="115000"/>
              </a:lnSpc>
              <a:spcBef>
                <a:spcPts val="0"/>
              </a:spcBef>
              <a:spcAft>
                <a:spcPts val="0"/>
              </a:spcAft>
              <a:buClr>
                <a:srgbClr val="FFFFFF"/>
              </a:buClr>
              <a:buSzPts val="3000"/>
              <a:buFont typeface="Alike"/>
              <a:buAutoNum type="arabicPeriod"/>
            </a:pPr>
            <a:r>
              <a:rPr lang="en-US" sz="3000">
                <a:solidFill>
                  <a:srgbClr val="FFFFFF"/>
                </a:solidFill>
                <a:latin typeface="Alike"/>
                <a:ea typeface="Alike"/>
                <a:cs typeface="Alike"/>
                <a:sym typeface="Alike"/>
              </a:rPr>
              <a:t>No ACS for 1999, 2001-2004</a:t>
            </a:r>
            <a:endParaRPr sz="3000">
              <a:solidFill>
                <a:srgbClr val="FFFFFF"/>
              </a:solidFill>
              <a:latin typeface="Alike"/>
              <a:ea typeface="Alike"/>
              <a:cs typeface="Alike"/>
              <a:sym typeface="Alike"/>
            </a:endParaRPr>
          </a:p>
          <a:p>
            <a:pPr indent="-419100" lvl="3" marL="1828800" marR="0" rtl="0" algn="l">
              <a:lnSpc>
                <a:spcPct val="115000"/>
              </a:lnSpc>
              <a:spcBef>
                <a:spcPts val="0"/>
              </a:spcBef>
              <a:spcAft>
                <a:spcPts val="0"/>
              </a:spcAft>
              <a:buClr>
                <a:srgbClr val="FFFFFF"/>
              </a:buClr>
              <a:buSzPts val="3000"/>
              <a:buFont typeface="Alike"/>
              <a:buAutoNum type="alphaLcParenR"/>
            </a:pPr>
            <a:r>
              <a:rPr lang="en-US" sz="3000">
                <a:solidFill>
                  <a:srgbClr val="FFFFFF"/>
                </a:solidFill>
                <a:latin typeface="Alike"/>
                <a:ea typeface="Alike"/>
                <a:cs typeface="Alike"/>
                <a:sym typeface="Alike"/>
              </a:rPr>
              <a:t>Imputed data via linear regression</a:t>
            </a:r>
            <a:endParaRPr sz="3000">
              <a:solidFill>
                <a:srgbClr val="FFFFFF"/>
              </a:solidFill>
              <a:latin typeface="Alike"/>
              <a:ea typeface="Alike"/>
              <a:cs typeface="Alike"/>
              <a:sym typeface="Alike"/>
            </a:endParaRPr>
          </a:p>
        </p:txBody>
      </p:sp>
      <p:sp>
        <p:nvSpPr>
          <p:cNvPr id="260" name="Google Shape;260;p26"/>
          <p:cNvSpPr txBox="1"/>
          <p:nvPr/>
        </p:nvSpPr>
        <p:spPr>
          <a:xfrm>
            <a:off x="1028700" y="990825"/>
            <a:ext cx="16230900" cy="738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6000">
                <a:solidFill>
                  <a:srgbClr val="FFFFFF"/>
                </a:solidFill>
                <a:latin typeface="Alike"/>
                <a:ea typeface="Alike"/>
                <a:cs typeface="Alike"/>
                <a:sym typeface="Alike"/>
              </a:rPr>
              <a:t>Setting Up the Data</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70" name="Shape 70"/>
        <p:cNvGrpSpPr/>
        <p:nvPr/>
      </p:nvGrpSpPr>
      <p:grpSpPr>
        <a:xfrm>
          <a:off x="0" y="0"/>
          <a:ext cx="0" cy="0"/>
          <a:chOff x="0" y="0"/>
          <a:chExt cx="0" cy="0"/>
        </a:xfrm>
      </p:grpSpPr>
      <p:pic>
        <p:nvPicPr>
          <p:cNvPr id="71" name="Google Shape;71;p9" title="140489A_3.jpg"/>
          <p:cNvPicPr preferRelativeResize="0"/>
          <p:nvPr/>
        </p:nvPicPr>
        <p:blipFill rotWithShape="1">
          <a:blip r:embed="rId3">
            <a:alphaModFix/>
          </a:blip>
          <a:srcRect b="0" l="23707" r="23713" t="0"/>
          <a:stretch/>
        </p:blipFill>
        <p:spPr>
          <a:xfrm>
            <a:off x="10172700" y="0"/>
            <a:ext cx="8115302" cy="10286998"/>
          </a:xfrm>
          <a:prstGeom prst="rect">
            <a:avLst/>
          </a:prstGeom>
          <a:noFill/>
          <a:ln>
            <a:noFill/>
          </a:ln>
        </p:spPr>
      </p:pic>
      <p:pic>
        <p:nvPicPr>
          <p:cNvPr id="72" name="Google Shape;72;p9"/>
          <p:cNvPicPr preferRelativeResize="0"/>
          <p:nvPr/>
        </p:nvPicPr>
        <p:blipFill>
          <a:blip r:embed="rId4">
            <a:alphaModFix/>
          </a:blip>
          <a:stretch>
            <a:fillRect/>
          </a:stretch>
        </p:blipFill>
        <p:spPr>
          <a:xfrm>
            <a:off x="10172700" y="-42675"/>
            <a:ext cx="8115300" cy="10287000"/>
          </a:xfrm>
          <a:prstGeom prst="rect">
            <a:avLst/>
          </a:prstGeom>
          <a:noFill/>
          <a:ln>
            <a:noFill/>
          </a:ln>
        </p:spPr>
      </p:pic>
      <p:pic>
        <p:nvPicPr>
          <p:cNvPr id="73" name="Google Shape;73;p9"/>
          <p:cNvPicPr preferRelativeResize="0"/>
          <p:nvPr/>
        </p:nvPicPr>
        <p:blipFill>
          <a:blip r:embed="rId5">
            <a:alphaModFix/>
          </a:blip>
          <a:stretch>
            <a:fillRect/>
          </a:stretch>
        </p:blipFill>
        <p:spPr>
          <a:xfrm>
            <a:off x="16992650" y="108925"/>
            <a:ext cx="1295350" cy="1295350"/>
          </a:xfrm>
          <a:prstGeom prst="rect">
            <a:avLst/>
          </a:prstGeom>
          <a:noFill/>
          <a:ln>
            <a:noFill/>
          </a:ln>
        </p:spPr>
      </p:pic>
      <p:cxnSp>
        <p:nvCxnSpPr>
          <p:cNvPr id="74" name="Google Shape;74;p9"/>
          <p:cNvCxnSpPr/>
          <p:nvPr/>
        </p:nvCxnSpPr>
        <p:spPr>
          <a:xfrm>
            <a:off x="1028700" y="3495750"/>
            <a:ext cx="8115300" cy="0"/>
          </a:xfrm>
          <a:prstGeom prst="straightConnector1">
            <a:avLst/>
          </a:prstGeom>
          <a:noFill/>
          <a:ln cap="flat" cmpd="sng" w="38100">
            <a:solidFill>
              <a:srgbClr val="FFFFFF"/>
            </a:solidFill>
            <a:prstDash val="solid"/>
            <a:round/>
            <a:headEnd len="sm" w="sm" type="none"/>
            <a:tailEnd len="sm" w="sm" type="none"/>
          </a:ln>
        </p:spPr>
      </p:cxnSp>
      <p:cxnSp>
        <p:nvCxnSpPr>
          <p:cNvPr id="75" name="Google Shape;75;p9"/>
          <p:cNvCxnSpPr/>
          <p:nvPr/>
        </p:nvCxnSpPr>
        <p:spPr>
          <a:xfrm>
            <a:off x="1028700" y="4480843"/>
            <a:ext cx="8115300" cy="0"/>
          </a:xfrm>
          <a:prstGeom prst="straightConnector1">
            <a:avLst/>
          </a:prstGeom>
          <a:noFill/>
          <a:ln cap="flat" cmpd="sng" w="38100">
            <a:solidFill>
              <a:srgbClr val="FFFFFF"/>
            </a:solidFill>
            <a:prstDash val="solid"/>
            <a:round/>
            <a:headEnd len="sm" w="sm" type="none"/>
            <a:tailEnd len="sm" w="sm" type="none"/>
          </a:ln>
        </p:spPr>
      </p:cxnSp>
      <p:cxnSp>
        <p:nvCxnSpPr>
          <p:cNvPr id="76" name="Google Shape;76;p9"/>
          <p:cNvCxnSpPr/>
          <p:nvPr/>
        </p:nvCxnSpPr>
        <p:spPr>
          <a:xfrm>
            <a:off x="1028700" y="5522637"/>
            <a:ext cx="8115300" cy="0"/>
          </a:xfrm>
          <a:prstGeom prst="straightConnector1">
            <a:avLst/>
          </a:prstGeom>
          <a:noFill/>
          <a:ln cap="flat" cmpd="sng" w="38100">
            <a:solidFill>
              <a:srgbClr val="FFFFFF"/>
            </a:solidFill>
            <a:prstDash val="solid"/>
            <a:round/>
            <a:headEnd len="sm" w="sm" type="none"/>
            <a:tailEnd len="sm" w="sm" type="none"/>
          </a:ln>
        </p:spPr>
      </p:cxnSp>
      <p:cxnSp>
        <p:nvCxnSpPr>
          <p:cNvPr id="77" name="Google Shape;77;p9"/>
          <p:cNvCxnSpPr/>
          <p:nvPr/>
        </p:nvCxnSpPr>
        <p:spPr>
          <a:xfrm>
            <a:off x="1028700" y="6451029"/>
            <a:ext cx="8115300" cy="0"/>
          </a:xfrm>
          <a:prstGeom prst="straightConnector1">
            <a:avLst/>
          </a:prstGeom>
          <a:noFill/>
          <a:ln cap="flat" cmpd="sng" w="38100">
            <a:solidFill>
              <a:srgbClr val="FFFFFF"/>
            </a:solidFill>
            <a:prstDash val="solid"/>
            <a:round/>
            <a:headEnd len="sm" w="sm" type="none"/>
            <a:tailEnd len="sm" w="sm" type="none"/>
          </a:ln>
        </p:spPr>
      </p:cxnSp>
      <p:sp>
        <p:nvSpPr>
          <p:cNvPr id="78" name="Google Shape;78;p9"/>
          <p:cNvSpPr txBox="1"/>
          <p:nvPr/>
        </p:nvSpPr>
        <p:spPr>
          <a:xfrm>
            <a:off x="1028700" y="1552575"/>
            <a:ext cx="8893200" cy="615600"/>
          </a:xfrm>
          <a:prstGeom prst="rect">
            <a:avLst/>
          </a:prstGeom>
          <a:noFill/>
          <a:ln>
            <a:noFill/>
          </a:ln>
        </p:spPr>
        <p:txBody>
          <a:bodyPr anchorCtr="0" anchor="t" bIns="0" lIns="0" spcFirstLastPara="1" rIns="0" wrap="square" tIns="0">
            <a:spAutoFit/>
          </a:bodyPr>
          <a:lstStyle/>
          <a:p>
            <a:pPr indent="0" lvl="0" marL="0" marR="0" rtl="0" algn="l">
              <a:lnSpc>
                <a:spcPct val="50000"/>
              </a:lnSpc>
              <a:spcBef>
                <a:spcPts val="0"/>
              </a:spcBef>
              <a:spcAft>
                <a:spcPts val="0"/>
              </a:spcAft>
              <a:buNone/>
            </a:pPr>
            <a:r>
              <a:rPr b="0" i="0" lang="en-US" sz="8000" u="none" cap="none" strike="noStrike">
                <a:solidFill>
                  <a:srgbClr val="FFFFFF"/>
                </a:solidFill>
                <a:latin typeface="Alike"/>
                <a:ea typeface="Alike"/>
                <a:cs typeface="Alike"/>
                <a:sym typeface="Alike"/>
              </a:rPr>
              <a:t>Table of Contents</a:t>
            </a:r>
            <a:endParaRPr/>
          </a:p>
        </p:txBody>
      </p:sp>
      <p:sp>
        <p:nvSpPr>
          <p:cNvPr id="79" name="Google Shape;79;p9"/>
          <p:cNvSpPr txBox="1"/>
          <p:nvPr/>
        </p:nvSpPr>
        <p:spPr>
          <a:xfrm>
            <a:off x="1028700" y="2688725"/>
            <a:ext cx="6456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Background</a:t>
            </a:r>
            <a:endParaRPr/>
          </a:p>
        </p:txBody>
      </p:sp>
      <p:sp>
        <p:nvSpPr>
          <p:cNvPr id="80" name="Google Shape;80;p9"/>
          <p:cNvSpPr txBox="1"/>
          <p:nvPr/>
        </p:nvSpPr>
        <p:spPr>
          <a:xfrm>
            <a:off x="1028700" y="3675476"/>
            <a:ext cx="6456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Research Question</a:t>
            </a:r>
            <a:endParaRPr/>
          </a:p>
        </p:txBody>
      </p:sp>
      <p:sp>
        <p:nvSpPr>
          <p:cNvPr id="81" name="Google Shape;81;p9"/>
          <p:cNvSpPr txBox="1"/>
          <p:nvPr/>
        </p:nvSpPr>
        <p:spPr>
          <a:xfrm>
            <a:off x="1028700" y="4660569"/>
            <a:ext cx="6456000" cy="88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US" sz="3600">
                <a:solidFill>
                  <a:schemeClr val="lt1"/>
                </a:solidFill>
                <a:latin typeface="Alike"/>
                <a:ea typeface="Alike"/>
                <a:cs typeface="Alike"/>
                <a:sym typeface="Alike"/>
              </a:rPr>
              <a:t>Literature Review</a:t>
            </a:r>
            <a:endParaRPr>
              <a:solidFill>
                <a:schemeClr val="dk1"/>
              </a:solidFill>
            </a:endParaRPr>
          </a:p>
          <a:p>
            <a:pPr indent="0" lvl="0" marL="0" marR="0" rtl="0" algn="l">
              <a:lnSpc>
                <a:spcPct val="120000"/>
              </a:lnSpc>
              <a:spcBef>
                <a:spcPts val="0"/>
              </a:spcBef>
              <a:spcAft>
                <a:spcPts val="0"/>
              </a:spcAft>
              <a:buNone/>
            </a:pPr>
            <a:r>
              <a:t/>
            </a:r>
            <a:endParaRPr/>
          </a:p>
        </p:txBody>
      </p:sp>
      <p:sp>
        <p:nvSpPr>
          <p:cNvPr id="82" name="Google Shape;82;p9"/>
          <p:cNvSpPr txBox="1"/>
          <p:nvPr/>
        </p:nvSpPr>
        <p:spPr>
          <a:xfrm>
            <a:off x="1028700" y="5645662"/>
            <a:ext cx="6456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Research Design</a:t>
            </a:r>
            <a:endParaRPr/>
          </a:p>
        </p:txBody>
      </p:sp>
      <p:cxnSp>
        <p:nvCxnSpPr>
          <p:cNvPr id="83" name="Google Shape;83;p9"/>
          <p:cNvCxnSpPr/>
          <p:nvPr/>
        </p:nvCxnSpPr>
        <p:spPr>
          <a:xfrm>
            <a:off x="1028700" y="7416080"/>
            <a:ext cx="8115300" cy="0"/>
          </a:xfrm>
          <a:prstGeom prst="straightConnector1">
            <a:avLst/>
          </a:prstGeom>
          <a:noFill/>
          <a:ln cap="flat" cmpd="sng" w="38100">
            <a:solidFill>
              <a:srgbClr val="FFFFFF"/>
            </a:solidFill>
            <a:prstDash val="solid"/>
            <a:round/>
            <a:headEnd len="sm" w="sm" type="none"/>
            <a:tailEnd len="sm" w="sm" type="none"/>
          </a:ln>
        </p:spPr>
      </p:cxnSp>
      <p:sp>
        <p:nvSpPr>
          <p:cNvPr id="84" name="Google Shape;84;p9"/>
          <p:cNvSpPr txBox="1"/>
          <p:nvPr/>
        </p:nvSpPr>
        <p:spPr>
          <a:xfrm>
            <a:off x="1028700" y="6610713"/>
            <a:ext cx="6456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Methodology/Findings</a:t>
            </a:r>
            <a:endParaRPr/>
          </a:p>
        </p:txBody>
      </p:sp>
      <p:sp>
        <p:nvSpPr>
          <p:cNvPr id="85" name="Google Shape;85;p9"/>
          <p:cNvSpPr txBox="1"/>
          <p:nvPr/>
        </p:nvSpPr>
        <p:spPr>
          <a:xfrm>
            <a:off x="1028700" y="7595806"/>
            <a:ext cx="6456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Limitations</a:t>
            </a:r>
            <a:endParaRPr/>
          </a:p>
        </p:txBody>
      </p:sp>
      <p:cxnSp>
        <p:nvCxnSpPr>
          <p:cNvPr id="86" name="Google Shape;86;p9"/>
          <p:cNvCxnSpPr/>
          <p:nvPr/>
        </p:nvCxnSpPr>
        <p:spPr>
          <a:xfrm>
            <a:off x="1028700" y="8406680"/>
            <a:ext cx="8115300" cy="0"/>
          </a:xfrm>
          <a:prstGeom prst="straightConnector1">
            <a:avLst/>
          </a:prstGeom>
          <a:noFill/>
          <a:ln cap="flat" cmpd="sng" w="38100">
            <a:solidFill>
              <a:srgbClr val="FFFFFF"/>
            </a:solidFill>
            <a:prstDash val="solid"/>
            <a:round/>
            <a:headEnd len="sm" w="sm" type="none"/>
            <a:tailEnd len="sm" w="sm" type="none"/>
          </a:ln>
        </p:spPr>
      </p:cxnSp>
      <p:sp>
        <p:nvSpPr>
          <p:cNvPr id="87" name="Google Shape;87;p9"/>
          <p:cNvSpPr txBox="1"/>
          <p:nvPr/>
        </p:nvSpPr>
        <p:spPr>
          <a:xfrm>
            <a:off x="1104900" y="8586406"/>
            <a:ext cx="6456000" cy="554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600">
                <a:solidFill>
                  <a:srgbClr val="FFFFFF"/>
                </a:solidFill>
                <a:latin typeface="Alike"/>
                <a:ea typeface="Alike"/>
                <a:cs typeface="Alike"/>
                <a:sym typeface="Alike"/>
              </a:rPr>
              <a:t>Recommendations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264" name="Shape 264"/>
        <p:cNvGrpSpPr/>
        <p:nvPr/>
      </p:nvGrpSpPr>
      <p:grpSpPr>
        <a:xfrm>
          <a:off x="0" y="0"/>
          <a:ext cx="0" cy="0"/>
          <a:chOff x="0" y="0"/>
          <a:chExt cx="0" cy="0"/>
        </a:xfrm>
      </p:grpSpPr>
      <p:pic>
        <p:nvPicPr>
          <p:cNvPr id="265" name="Google Shape;265;p27"/>
          <p:cNvPicPr preferRelativeResize="0"/>
          <p:nvPr/>
        </p:nvPicPr>
        <p:blipFill>
          <a:blip r:embed="rId3">
            <a:alphaModFix/>
          </a:blip>
          <a:stretch>
            <a:fillRect/>
          </a:stretch>
        </p:blipFill>
        <p:spPr>
          <a:xfrm>
            <a:off x="233925" y="76200"/>
            <a:ext cx="17729475" cy="10137324"/>
          </a:xfrm>
          <a:prstGeom prst="rect">
            <a:avLst/>
          </a:prstGeom>
          <a:noFill/>
          <a:ln>
            <a:noFill/>
          </a:ln>
        </p:spPr>
      </p:pic>
      <p:pic>
        <p:nvPicPr>
          <p:cNvPr id="266" name="Google Shape;266;p27"/>
          <p:cNvPicPr preferRelativeResize="0"/>
          <p:nvPr/>
        </p:nvPicPr>
        <p:blipFill>
          <a:blip r:embed="rId4">
            <a:alphaModFix/>
          </a:blip>
          <a:stretch>
            <a:fillRect/>
          </a:stretch>
        </p:blipFill>
        <p:spPr>
          <a:xfrm>
            <a:off x="216976" y="0"/>
            <a:ext cx="17854049" cy="10287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txBox="1"/>
          <p:nvPr>
            <p:ph idx="3" type="subTitle"/>
          </p:nvPr>
        </p:nvSpPr>
        <p:spPr>
          <a:xfrm>
            <a:off x="272100" y="227575"/>
            <a:ext cx="17285100" cy="720900"/>
          </a:xfrm>
          <a:prstGeom prst="rect">
            <a:avLst/>
          </a:prstGeom>
        </p:spPr>
        <p:txBody>
          <a:bodyPr anchorCtr="0" anchor="t" bIns="0" lIns="0" spcFirstLastPara="1" rIns="0" wrap="square" tIns="0">
            <a:noAutofit/>
          </a:bodyPr>
          <a:lstStyle/>
          <a:p>
            <a:pPr indent="0" lvl="0" marL="0" rtl="0" algn="l">
              <a:spcBef>
                <a:spcPts val="640"/>
              </a:spcBef>
              <a:spcAft>
                <a:spcPts val="0"/>
              </a:spcAft>
              <a:buNone/>
            </a:pPr>
            <a:r>
              <a:rPr lang="en-US" sz="7000"/>
              <a:t>Preliminary Analysis:</a:t>
            </a:r>
            <a:endParaRPr sz="7000"/>
          </a:p>
        </p:txBody>
      </p:sp>
      <p:sp>
        <p:nvSpPr>
          <p:cNvPr id="272" name="Google Shape;272;p28"/>
          <p:cNvSpPr txBox="1"/>
          <p:nvPr>
            <p:ph idx="1" type="body"/>
          </p:nvPr>
        </p:nvSpPr>
        <p:spPr>
          <a:xfrm>
            <a:off x="10790125" y="1699075"/>
            <a:ext cx="6930600" cy="6745500"/>
          </a:xfrm>
          <a:prstGeom prst="rect">
            <a:avLst/>
          </a:prstGeom>
        </p:spPr>
        <p:txBody>
          <a:bodyPr anchorCtr="0" anchor="t" bIns="0" lIns="0" spcFirstLastPara="1" rIns="0" wrap="square" tIns="0">
            <a:noAutofit/>
          </a:bodyPr>
          <a:lstStyle/>
          <a:p>
            <a:pPr indent="0" lvl="0" marL="0" rtl="0" algn="l">
              <a:lnSpc>
                <a:spcPct val="115000"/>
              </a:lnSpc>
              <a:spcBef>
                <a:spcPts val="640"/>
              </a:spcBef>
              <a:spcAft>
                <a:spcPts val="0"/>
              </a:spcAft>
              <a:buNone/>
            </a:pPr>
            <a:r>
              <a:rPr lang="en-US" sz="3000"/>
              <a:t>Year-over-year, it seems like states where a CAP law is present have consistently lower youth suicide-by-firearm rates.</a:t>
            </a:r>
            <a:endParaRPr sz="3000"/>
          </a:p>
          <a:p>
            <a:pPr indent="0" lvl="0" marL="0" rtl="0" algn="l">
              <a:lnSpc>
                <a:spcPct val="115000"/>
              </a:lnSpc>
              <a:spcBef>
                <a:spcPts val="640"/>
              </a:spcBef>
              <a:spcAft>
                <a:spcPts val="0"/>
              </a:spcAft>
              <a:buNone/>
            </a:pPr>
            <a:r>
              <a:t/>
            </a:r>
            <a:endParaRPr sz="3000"/>
          </a:p>
          <a:p>
            <a:pPr indent="0" lvl="0" marL="0" rtl="0" algn="l">
              <a:lnSpc>
                <a:spcPct val="115000"/>
              </a:lnSpc>
              <a:spcBef>
                <a:spcPts val="640"/>
              </a:spcBef>
              <a:spcAft>
                <a:spcPts val="0"/>
              </a:spcAft>
              <a:buNone/>
            </a:pPr>
            <a:r>
              <a:rPr lang="en-US" sz="3000"/>
              <a:t>We want to isolate this difference from merely being a product of states being fundamentally different.</a:t>
            </a:r>
            <a:endParaRPr sz="3000"/>
          </a:p>
          <a:p>
            <a:pPr indent="0" lvl="0" marL="0" rtl="0" algn="l">
              <a:lnSpc>
                <a:spcPct val="115000"/>
              </a:lnSpc>
              <a:spcBef>
                <a:spcPts val="640"/>
              </a:spcBef>
              <a:spcAft>
                <a:spcPts val="0"/>
              </a:spcAft>
              <a:buNone/>
            </a:pPr>
            <a:r>
              <a:t/>
            </a:r>
            <a:endParaRPr sz="3000"/>
          </a:p>
          <a:p>
            <a:pPr indent="0" lvl="0" marL="0" rtl="0" algn="l">
              <a:lnSpc>
                <a:spcPct val="115000"/>
              </a:lnSpc>
              <a:spcBef>
                <a:spcPts val="640"/>
              </a:spcBef>
              <a:spcAft>
                <a:spcPts val="0"/>
              </a:spcAft>
              <a:buNone/>
            </a:pPr>
            <a:r>
              <a:t/>
            </a:r>
            <a:endParaRPr sz="3000"/>
          </a:p>
        </p:txBody>
      </p:sp>
      <p:pic>
        <p:nvPicPr>
          <p:cNvPr id="273" name="Google Shape;273;p28" title="YSRTime-ezgif.com-video-to-gif-converter.gif"/>
          <p:cNvPicPr preferRelativeResize="0"/>
          <p:nvPr/>
        </p:nvPicPr>
        <p:blipFill rotWithShape="1">
          <a:blip r:embed="rId3">
            <a:alphaModFix/>
          </a:blip>
          <a:srcRect b="0" l="0" r="5105" t="0"/>
          <a:stretch/>
        </p:blipFill>
        <p:spPr>
          <a:xfrm>
            <a:off x="0" y="1328275"/>
            <a:ext cx="10402550" cy="7487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277" name="Shape 277"/>
        <p:cNvGrpSpPr/>
        <p:nvPr/>
      </p:nvGrpSpPr>
      <p:grpSpPr>
        <a:xfrm>
          <a:off x="0" y="0"/>
          <a:ext cx="0" cy="0"/>
          <a:chOff x="0" y="0"/>
          <a:chExt cx="0" cy="0"/>
        </a:xfrm>
      </p:grpSpPr>
      <p:sp>
        <p:nvSpPr>
          <p:cNvPr id="278" name="Google Shape;278;p29"/>
          <p:cNvSpPr txBox="1"/>
          <p:nvPr/>
        </p:nvSpPr>
        <p:spPr>
          <a:xfrm>
            <a:off x="938600" y="3683450"/>
            <a:ext cx="9584100" cy="3117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FFFFFF"/>
                </a:solidFill>
                <a:latin typeface="Alike"/>
                <a:ea typeface="Alike"/>
                <a:cs typeface="Alike"/>
                <a:sym typeface="Alike"/>
              </a:rPr>
              <a:t>States with CAP measures are associated with a 1.14 unit drop in the youth suicide rate relative to states that do not have CAP measures with the listed controls.</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rPr lang="en-US" sz="3000">
                <a:solidFill>
                  <a:srgbClr val="FFFFFF"/>
                </a:solidFill>
                <a:latin typeface="Alike"/>
                <a:ea typeface="Alike"/>
                <a:cs typeface="Alike"/>
                <a:sym typeface="Alike"/>
              </a:rPr>
              <a:t>This is an estimated </a:t>
            </a:r>
            <a:r>
              <a:rPr b="1" lang="en-US" sz="3000">
                <a:solidFill>
                  <a:srgbClr val="FFFFFF"/>
                </a:solidFill>
                <a:latin typeface="Alike"/>
                <a:ea typeface="Alike"/>
                <a:cs typeface="Alike"/>
                <a:sym typeface="Alike"/>
              </a:rPr>
              <a:t>18% reduction</a:t>
            </a:r>
            <a:r>
              <a:rPr lang="en-US" sz="3000">
                <a:solidFill>
                  <a:srgbClr val="FFFFFF"/>
                </a:solidFill>
                <a:latin typeface="Alike"/>
                <a:ea typeface="Alike"/>
                <a:cs typeface="Alike"/>
                <a:sym typeface="Alike"/>
              </a:rPr>
              <a:t> in youth suicide rates at a statistically significant level.</a:t>
            </a:r>
            <a:endParaRPr sz="3000">
              <a:solidFill>
                <a:srgbClr val="FFFFFF"/>
              </a:solidFill>
              <a:latin typeface="Alike"/>
              <a:ea typeface="Alike"/>
              <a:cs typeface="Alike"/>
              <a:sym typeface="Alike"/>
            </a:endParaRPr>
          </a:p>
        </p:txBody>
      </p:sp>
      <p:sp>
        <p:nvSpPr>
          <p:cNvPr id="279" name="Google Shape;279;p29"/>
          <p:cNvSpPr txBox="1"/>
          <p:nvPr/>
        </p:nvSpPr>
        <p:spPr>
          <a:xfrm>
            <a:off x="938600" y="1171575"/>
            <a:ext cx="109902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8000">
                <a:solidFill>
                  <a:srgbClr val="FFFFFF"/>
                </a:solidFill>
                <a:latin typeface="Alike"/>
                <a:ea typeface="Alike"/>
                <a:cs typeface="Alike"/>
                <a:sym typeface="Alike"/>
              </a:rPr>
              <a:t>Approach </a:t>
            </a:r>
            <a:r>
              <a:rPr b="0" i="0" lang="en-US" sz="8000" u="none" cap="none" strike="noStrike">
                <a:solidFill>
                  <a:srgbClr val="FFFFFF"/>
                </a:solidFill>
                <a:latin typeface="Alike"/>
                <a:ea typeface="Alike"/>
                <a:cs typeface="Alike"/>
                <a:sym typeface="Alike"/>
              </a:rPr>
              <a:t>One: Linear Regression</a:t>
            </a:r>
            <a:endParaRPr/>
          </a:p>
        </p:txBody>
      </p:sp>
      <p:pic>
        <p:nvPicPr>
          <p:cNvPr id="280" name="Google Shape;280;p29"/>
          <p:cNvPicPr preferRelativeResize="0"/>
          <p:nvPr/>
        </p:nvPicPr>
        <p:blipFill>
          <a:blip r:embed="rId3">
            <a:alphaModFix/>
          </a:blip>
          <a:stretch>
            <a:fillRect/>
          </a:stretch>
        </p:blipFill>
        <p:spPr>
          <a:xfrm>
            <a:off x="12233726" y="156775"/>
            <a:ext cx="5761275" cy="10054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284" name="Shape 284"/>
        <p:cNvGrpSpPr/>
        <p:nvPr/>
      </p:nvGrpSpPr>
      <p:grpSpPr>
        <a:xfrm>
          <a:off x="0" y="0"/>
          <a:ext cx="0" cy="0"/>
          <a:chOff x="0" y="0"/>
          <a:chExt cx="0" cy="0"/>
        </a:xfrm>
      </p:grpSpPr>
      <p:sp>
        <p:nvSpPr>
          <p:cNvPr id="285" name="Google Shape;285;p30"/>
          <p:cNvSpPr txBox="1"/>
          <p:nvPr/>
        </p:nvSpPr>
        <p:spPr>
          <a:xfrm>
            <a:off x="1028700" y="2012813"/>
            <a:ext cx="16230900" cy="3648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FFFFFF"/>
                </a:solidFill>
                <a:latin typeface="Alike"/>
                <a:ea typeface="Alike"/>
                <a:cs typeface="Alike"/>
                <a:sym typeface="Alike"/>
              </a:rPr>
              <a:t>Other variables can still be significant when it came to explaining a difference in youth suicide rates, how can we really make sure that CAP laws do the work?</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rPr lang="en-US" sz="3000">
                <a:solidFill>
                  <a:srgbClr val="FFFFFF"/>
                </a:solidFill>
                <a:latin typeface="Alike"/>
                <a:ea typeface="Alike"/>
                <a:cs typeface="Alike"/>
                <a:sym typeface="Alike"/>
              </a:rPr>
              <a:t>Propensity score matching: evaluating states that are essentially the same except for CAP Laws.</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p:txBody>
      </p:sp>
      <p:sp>
        <p:nvSpPr>
          <p:cNvPr id="286" name="Google Shape;286;p30"/>
          <p:cNvSpPr txBox="1"/>
          <p:nvPr/>
        </p:nvSpPr>
        <p:spPr>
          <a:xfrm>
            <a:off x="1028700" y="990825"/>
            <a:ext cx="16230900" cy="738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6000">
                <a:solidFill>
                  <a:srgbClr val="FFFFFF"/>
                </a:solidFill>
                <a:latin typeface="Alike"/>
                <a:ea typeface="Alike"/>
                <a:cs typeface="Alike"/>
                <a:sym typeface="Alike"/>
              </a:rPr>
              <a:t>Approach </a:t>
            </a:r>
            <a:r>
              <a:rPr b="0" i="0" lang="en-US" sz="6000" u="none" cap="none" strike="noStrike">
                <a:solidFill>
                  <a:srgbClr val="FFFFFF"/>
                </a:solidFill>
                <a:latin typeface="Alike"/>
                <a:ea typeface="Alike"/>
                <a:cs typeface="Alike"/>
                <a:sym typeface="Alike"/>
              </a:rPr>
              <a:t>Two: </a:t>
            </a:r>
            <a:r>
              <a:rPr lang="en-US" sz="6000">
                <a:solidFill>
                  <a:srgbClr val="FFFFFF"/>
                </a:solidFill>
                <a:latin typeface="Alike"/>
                <a:ea typeface="Alike"/>
                <a:cs typeface="Alike"/>
                <a:sym typeface="Alike"/>
              </a:rPr>
              <a:t>Propensity Score Matching</a:t>
            </a:r>
            <a:endParaRPr sz="6000"/>
          </a:p>
        </p:txBody>
      </p:sp>
      <p:pic>
        <p:nvPicPr>
          <p:cNvPr id="287" name="Google Shape;287;p30"/>
          <p:cNvPicPr preferRelativeResize="0"/>
          <p:nvPr/>
        </p:nvPicPr>
        <p:blipFill rotWithShape="1">
          <a:blip r:embed="rId3">
            <a:alphaModFix/>
          </a:blip>
          <a:srcRect b="8675" l="0" r="0" t="0"/>
          <a:stretch/>
        </p:blipFill>
        <p:spPr>
          <a:xfrm>
            <a:off x="3724300" y="4958100"/>
            <a:ext cx="2977575" cy="4309726"/>
          </a:xfrm>
          <a:prstGeom prst="rect">
            <a:avLst/>
          </a:prstGeom>
          <a:noFill/>
          <a:ln>
            <a:noFill/>
          </a:ln>
        </p:spPr>
      </p:pic>
      <p:pic>
        <p:nvPicPr>
          <p:cNvPr id="288" name="Google Shape;288;p30"/>
          <p:cNvPicPr preferRelativeResize="0"/>
          <p:nvPr/>
        </p:nvPicPr>
        <p:blipFill rotWithShape="1">
          <a:blip r:embed="rId4">
            <a:alphaModFix/>
          </a:blip>
          <a:srcRect b="8675" l="0" r="0" t="0"/>
          <a:stretch/>
        </p:blipFill>
        <p:spPr>
          <a:xfrm>
            <a:off x="10548975" y="4881900"/>
            <a:ext cx="2977575" cy="4309726"/>
          </a:xfrm>
          <a:prstGeom prst="rect">
            <a:avLst/>
          </a:prstGeom>
          <a:noFill/>
          <a:ln>
            <a:noFill/>
          </a:ln>
        </p:spPr>
      </p:pic>
      <p:sp>
        <p:nvSpPr>
          <p:cNvPr id="289" name="Google Shape;289;p30"/>
          <p:cNvSpPr txBox="1"/>
          <p:nvPr/>
        </p:nvSpPr>
        <p:spPr>
          <a:xfrm>
            <a:off x="4122735" y="9263075"/>
            <a:ext cx="2180700" cy="7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Alike"/>
                <a:ea typeface="Alike"/>
                <a:cs typeface="Alike"/>
                <a:sym typeface="Alike"/>
              </a:rPr>
              <a:t>New Jersey</a:t>
            </a:r>
            <a:endParaRPr sz="3000">
              <a:solidFill>
                <a:schemeClr val="lt1"/>
              </a:solidFill>
              <a:latin typeface="Alike"/>
              <a:ea typeface="Alike"/>
              <a:cs typeface="Alike"/>
              <a:sym typeface="Alike"/>
            </a:endParaRPr>
          </a:p>
        </p:txBody>
      </p:sp>
      <p:sp>
        <p:nvSpPr>
          <p:cNvPr id="290" name="Google Shape;290;p30"/>
          <p:cNvSpPr txBox="1"/>
          <p:nvPr/>
        </p:nvSpPr>
        <p:spPr>
          <a:xfrm>
            <a:off x="9317512" y="9263075"/>
            <a:ext cx="5440500" cy="7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Alike"/>
                <a:ea typeface="Alike"/>
                <a:cs typeface="Alike"/>
                <a:sym typeface="Alike"/>
              </a:rPr>
              <a:t>“Evil” </a:t>
            </a:r>
            <a:r>
              <a:rPr lang="en-US" sz="3000">
                <a:solidFill>
                  <a:schemeClr val="lt1"/>
                </a:solidFill>
                <a:latin typeface="Alike"/>
                <a:ea typeface="Alike"/>
                <a:cs typeface="Alike"/>
                <a:sym typeface="Alike"/>
              </a:rPr>
              <a:t>New Jersey  (Non-CAP)</a:t>
            </a:r>
            <a:endParaRPr sz="3000">
              <a:solidFill>
                <a:schemeClr val="lt1"/>
              </a:solidFill>
              <a:latin typeface="Alike"/>
              <a:ea typeface="Alike"/>
              <a:cs typeface="Alike"/>
              <a:sym typeface="Alik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294" name="Shape 294"/>
        <p:cNvGrpSpPr/>
        <p:nvPr/>
      </p:nvGrpSpPr>
      <p:grpSpPr>
        <a:xfrm>
          <a:off x="0" y="0"/>
          <a:ext cx="0" cy="0"/>
          <a:chOff x="0" y="0"/>
          <a:chExt cx="0" cy="0"/>
        </a:xfrm>
      </p:grpSpPr>
      <p:sp>
        <p:nvSpPr>
          <p:cNvPr id="295" name="Google Shape;295;p31"/>
          <p:cNvSpPr txBox="1"/>
          <p:nvPr/>
        </p:nvSpPr>
        <p:spPr>
          <a:xfrm>
            <a:off x="938600" y="3683450"/>
            <a:ext cx="9584100" cy="461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000">
                <a:solidFill>
                  <a:srgbClr val="FFFFFF"/>
                </a:solidFill>
                <a:latin typeface="Alike"/>
                <a:ea typeface="Alike"/>
                <a:cs typeface="Alike"/>
                <a:sym typeface="Alike"/>
              </a:rPr>
              <a:t>After matching, we have reduced our observations for analysis, but child-access prevention laws still prove to be significant in the reduction of youth suicide rates.</a:t>
            </a:r>
            <a:endParaRPr sz="3000">
              <a:solidFill>
                <a:srgbClr val="FFFFFF"/>
              </a:solidFill>
              <a:latin typeface="Alike"/>
              <a:ea typeface="Alike"/>
              <a:cs typeface="Alike"/>
              <a:sym typeface="Alike"/>
            </a:endParaRPr>
          </a:p>
          <a:p>
            <a:pPr indent="0" lvl="0" marL="0" marR="0" rtl="0" algn="l">
              <a:lnSpc>
                <a:spcPct val="100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00000"/>
              </a:lnSpc>
              <a:spcBef>
                <a:spcPts val="0"/>
              </a:spcBef>
              <a:spcAft>
                <a:spcPts val="0"/>
              </a:spcAft>
              <a:buNone/>
            </a:pPr>
            <a:r>
              <a:rPr lang="en-US" sz="3000">
                <a:solidFill>
                  <a:srgbClr val="FFFFFF"/>
                </a:solidFill>
                <a:latin typeface="Alike"/>
                <a:ea typeface="Alike"/>
                <a:cs typeface="Alike"/>
                <a:sym typeface="Alike"/>
              </a:rPr>
              <a:t>Even while matching and losing some of our dataset, we see a </a:t>
            </a:r>
            <a:r>
              <a:rPr b="1" lang="en-US" sz="3000">
                <a:solidFill>
                  <a:srgbClr val="FFFFFF"/>
                </a:solidFill>
                <a:latin typeface="Alike"/>
                <a:ea typeface="Alike"/>
                <a:cs typeface="Alike"/>
                <a:sym typeface="Alike"/>
              </a:rPr>
              <a:t>significant 8% reduction </a:t>
            </a:r>
            <a:r>
              <a:rPr lang="en-US" sz="3000">
                <a:solidFill>
                  <a:srgbClr val="FFFFFF"/>
                </a:solidFill>
                <a:latin typeface="Alike"/>
                <a:ea typeface="Alike"/>
                <a:cs typeface="Alike"/>
                <a:sym typeface="Alike"/>
              </a:rPr>
              <a:t>in youth suicide rates due to child-access prevention laws. </a:t>
            </a:r>
            <a:endParaRPr sz="3000">
              <a:solidFill>
                <a:srgbClr val="FFFFFF"/>
              </a:solidFill>
              <a:latin typeface="Alike"/>
              <a:ea typeface="Alike"/>
              <a:cs typeface="Alike"/>
              <a:sym typeface="Alike"/>
            </a:endParaRPr>
          </a:p>
          <a:p>
            <a:pPr indent="0" lvl="0" marL="0" marR="0" rtl="0" algn="l">
              <a:lnSpc>
                <a:spcPct val="100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00000"/>
              </a:lnSpc>
              <a:spcBef>
                <a:spcPts val="0"/>
              </a:spcBef>
              <a:spcAft>
                <a:spcPts val="0"/>
              </a:spcAft>
              <a:buNone/>
            </a:pPr>
            <a:r>
              <a:rPr lang="en-US" sz="3000">
                <a:solidFill>
                  <a:srgbClr val="FFFFFF"/>
                </a:solidFill>
                <a:latin typeface="Alike"/>
                <a:ea typeface="Alike"/>
                <a:cs typeface="Alike"/>
                <a:sym typeface="Alike"/>
              </a:rPr>
              <a:t>Both estimated models are likely an undercount of the effectiveness of CAP laws.</a:t>
            </a:r>
            <a:endParaRPr sz="3000">
              <a:solidFill>
                <a:srgbClr val="FFFFFF"/>
              </a:solidFill>
              <a:latin typeface="Alike"/>
              <a:ea typeface="Alike"/>
              <a:cs typeface="Alike"/>
              <a:sym typeface="Alike"/>
            </a:endParaRPr>
          </a:p>
        </p:txBody>
      </p:sp>
      <p:sp>
        <p:nvSpPr>
          <p:cNvPr id="296" name="Google Shape;296;p31"/>
          <p:cNvSpPr txBox="1"/>
          <p:nvPr/>
        </p:nvSpPr>
        <p:spPr>
          <a:xfrm>
            <a:off x="938600" y="1171575"/>
            <a:ext cx="109902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8000">
                <a:solidFill>
                  <a:srgbClr val="FFFFFF"/>
                </a:solidFill>
                <a:latin typeface="Alike"/>
                <a:ea typeface="Alike"/>
                <a:cs typeface="Alike"/>
                <a:sym typeface="Alike"/>
              </a:rPr>
              <a:t>Model Two</a:t>
            </a:r>
            <a:r>
              <a:rPr b="0" i="0" lang="en-US" sz="8000" u="none" cap="none" strike="noStrike">
                <a:solidFill>
                  <a:srgbClr val="FFFFFF"/>
                </a:solidFill>
                <a:latin typeface="Alike"/>
                <a:ea typeface="Alike"/>
                <a:cs typeface="Alike"/>
                <a:sym typeface="Alike"/>
              </a:rPr>
              <a:t>: </a:t>
            </a:r>
            <a:r>
              <a:rPr lang="en-US" sz="8000">
                <a:solidFill>
                  <a:srgbClr val="FFFFFF"/>
                </a:solidFill>
                <a:latin typeface="Alike"/>
                <a:ea typeface="Alike"/>
                <a:cs typeface="Alike"/>
                <a:sym typeface="Alike"/>
              </a:rPr>
              <a:t>PSM </a:t>
            </a:r>
            <a:r>
              <a:rPr b="0" i="0" lang="en-US" sz="8000" u="none" cap="none" strike="noStrike">
                <a:solidFill>
                  <a:srgbClr val="FFFFFF"/>
                </a:solidFill>
                <a:latin typeface="Alike"/>
                <a:ea typeface="Alike"/>
                <a:cs typeface="Alike"/>
                <a:sym typeface="Alike"/>
              </a:rPr>
              <a:t>Regression</a:t>
            </a:r>
            <a:endParaRPr/>
          </a:p>
        </p:txBody>
      </p:sp>
      <p:pic>
        <p:nvPicPr>
          <p:cNvPr id="297" name="Google Shape;297;p31"/>
          <p:cNvPicPr preferRelativeResize="0"/>
          <p:nvPr/>
        </p:nvPicPr>
        <p:blipFill>
          <a:blip r:embed="rId3">
            <a:alphaModFix/>
          </a:blip>
          <a:stretch>
            <a:fillRect/>
          </a:stretch>
        </p:blipFill>
        <p:spPr>
          <a:xfrm>
            <a:off x="12305700" y="109000"/>
            <a:ext cx="5666700" cy="10101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301" name="Shape 301"/>
        <p:cNvGrpSpPr/>
        <p:nvPr/>
      </p:nvGrpSpPr>
      <p:grpSpPr>
        <a:xfrm>
          <a:off x="0" y="0"/>
          <a:ext cx="0" cy="0"/>
          <a:chOff x="0" y="0"/>
          <a:chExt cx="0" cy="0"/>
        </a:xfrm>
      </p:grpSpPr>
      <p:pic>
        <p:nvPicPr>
          <p:cNvPr id="302" name="Google Shape;302;p32"/>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303" name="Google Shape;303;p32"/>
          <p:cNvPicPr preferRelativeResize="0"/>
          <p:nvPr/>
        </p:nvPicPr>
        <p:blipFill>
          <a:blip r:embed="rId4">
            <a:alphaModFix/>
          </a:blip>
          <a:stretch>
            <a:fillRect/>
          </a:stretch>
        </p:blipFill>
        <p:spPr>
          <a:xfrm>
            <a:off x="14180675" y="1036175"/>
            <a:ext cx="8214651" cy="8214651"/>
          </a:xfrm>
          <a:prstGeom prst="rect">
            <a:avLst/>
          </a:prstGeom>
          <a:noFill/>
          <a:ln>
            <a:noFill/>
          </a:ln>
        </p:spPr>
      </p:pic>
      <p:pic>
        <p:nvPicPr>
          <p:cNvPr id="304" name="Google Shape;304;p32"/>
          <p:cNvPicPr preferRelativeResize="0"/>
          <p:nvPr/>
        </p:nvPicPr>
        <p:blipFill>
          <a:blip r:embed="rId4">
            <a:alphaModFix/>
          </a:blip>
          <a:stretch>
            <a:fillRect/>
          </a:stretch>
        </p:blipFill>
        <p:spPr>
          <a:xfrm>
            <a:off x="-4107325" y="1036175"/>
            <a:ext cx="8214651" cy="8214651"/>
          </a:xfrm>
          <a:prstGeom prst="rect">
            <a:avLst/>
          </a:prstGeom>
          <a:noFill/>
          <a:ln>
            <a:noFill/>
          </a:ln>
        </p:spPr>
      </p:pic>
      <p:sp>
        <p:nvSpPr>
          <p:cNvPr id="305" name="Google Shape;305;p32"/>
          <p:cNvSpPr txBox="1"/>
          <p:nvPr/>
        </p:nvSpPr>
        <p:spPr>
          <a:xfrm>
            <a:off x="4782294" y="3276600"/>
            <a:ext cx="8723400" cy="1847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0">
                <a:solidFill>
                  <a:srgbClr val="FFFFFF"/>
                </a:solidFill>
                <a:latin typeface="Alike"/>
                <a:ea typeface="Alike"/>
                <a:cs typeface="Alike"/>
                <a:sym typeface="Alike"/>
              </a:rPr>
              <a:t>Limitations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309" name="Shape 309"/>
        <p:cNvGrpSpPr/>
        <p:nvPr/>
      </p:nvGrpSpPr>
      <p:grpSpPr>
        <a:xfrm>
          <a:off x="0" y="0"/>
          <a:ext cx="0" cy="0"/>
          <a:chOff x="0" y="0"/>
          <a:chExt cx="0" cy="0"/>
        </a:xfrm>
      </p:grpSpPr>
      <p:sp>
        <p:nvSpPr>
          <p:cNvPr id="310" name="Google Shape;310;p33"/>
          <p:cNvSpPr txBox="1"/>
          <p:nvPr/>
        </p:nvSpPr>
        <p:spPr>
          <a:xfrm>
            <a:off x="1028700" y="2232026"/>
            <a:ext cx="16230600" cy="7365300"/>
          </a:xfrm>
          <a:prstGeom prst="rect">
            <a:avLst/>
          </a:prstGeom>
          <a:noFill/>
          <a:ln>
            <a:noFill/>
          </a:ln>
        </p:spPr>
        <p:txBody>
          <a:bodyPr anchorCtr="0" anchor="t" bIns="0" lIns="0" spcFirstLastPara="1" rIns="0" wrap="square" tIns="0">
            <a:spAutoFit/>
          </a:bodyPr>
          <a:lstStyle/>
          <a:p>
            <a:pPr indent="-419100" lvl="0" marL="457200" marR="0" rtl="0" algn="l">
              <a:lnSpc>
                <a:spcPct val="115000"/>
              </a:lnSpc>
              <a:spcBef>
                <a:spcPts val="0"/>
              </a:spcBef>
              <a:spcAft>
                <a:spcPts val="0"/>
              </a:spcAft>
              <a:buClr>
                <a:srgbClr val="FFFFFF"/>
              </a:buClr>
              <a:buSzPts val="3000"/>
              <a:buFont typeface="Alike"/>
              <a:buAutoNum type="romanUcPeriod"/>
            </a:pPr>
            <a:r>
              <a:rPr lang="en-US" sz="3000">
                <a:solidFill>
                  <a:srgbClr val="FFFFFF"/>
                </a:solidFill>
                <a:latin typeface="Alike"/>
                <a:ea typeface="Alike"/>
                <a:cs typeface="Alike"/>
                <a:sym typeface="Alike"/>
              </a:rPr>
              <a:t>Data Limitations</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CDC Wonder Data Suppression</a:t>
            </a:r>
            <a:endParaRPr sz="3000">
              <a:solidFill>
                <a:srgbClr val="FFFFFF"/>
              </a:solidFill>
              <a:latin typeface="Alike"/>
              <a:ea typeface="Alike"/>
              <a:cs typeface="Alike"/>
              <a:sym typeface="Alike"/>
            </a:endParaRPr>
          </a:p>
          <a:p>
            <a:pPr indent="-419100" lvl="2" marL="1371600" marR="0" rtl="0" algn="l">
              <a:lnSpc>
                <a:spcPct val="115000"/>
              </a:lnSpc>
              <a:spcBef>
                <a:spcPts val="0"/>
              </a:spcBef>
              <a:spcAft>
                <a:spcPts val="0"/>
              </a:spcAft>
              <a:buClr>
                <a:srgbClr val="FFFFFF"/>
              </a:buClr>
              <a:buSzPts val="3000"/>
              <a:buFont typeface="Alike"/>
              <a:buAutoNum type="arabicPeriod"/>
            </a:pPr>
            <a:r>
              <a:rPr lang="en-US" sz="3000">
                <a:solidFill>
                  <a:srgbClr val="FFFFFF"/>
                </a:solidFill>
                <a:latin typeface="Alike"/>
                <a:ea typeface="Alike"/>
                <a:cs typeface="Alike"/>
                <a:sym typeface="Alike"/>
              </a:rPr>
              <a:t>Observations with fewer than 10 deaths are suppressed by the CDC for privacy concerns</a:t>
            </a:r>
            <a:endParaRPr sz="3000">
              <a:solidFill>
                <a:srgbClr val="FFFFFF"/>
              </a:solidFill>
              <a:latin typeface="Alike"/>
              <a:ea typeface="Alike"/>
              <a:cs typeface="Alike"/>
              <a:sym typeface="Alike"/>
            </a:endParaRPr>
          </a:p>
          <a:p>
            <a:pPr indent="-419100" lvl="2" marL="1371600" marR="0" rtl="0" algn="l">
              <a:lnSpc>
                <a:spcPct val="115000"/>
              </a:lnSpc>
              <a:spcBef>
                <a:spcPts val="0"/>
              </a:spcBef>
              <a:spcAft>
                <a:spcPts val="0"/>
              </a:spcAft>
              <a:buClr>
                <a:srgbClr val="FFFFFF"/>
              </a:buClr>
              <a:buSzPts val="3000"/>
              <a:buFont typeface="Alike"/>
              <a:buAutoNum type="arabicPeriod"/>
            </a:pPr>
            <a:r>
              <a:rPr lang="en-US" sz="3000">
                <a:solidFill>
                  <a:srgbClr val="FFFFFF"/>
                </a:solidFill>
                <a:latin typeface="Alike"/>
                <a:ea typeface="Alike"/>
                <a:cs typeface="Alike"/>
                <a:sym typeface="Alike"/>
              </a:rPr>
              <a:t>Likely </a:t>
            </a:r>
            <a:r>
              <a:rPr b="1" lang="en-US" sz="3000">
                <a:solidFill>
                  <a:srgbClr val="FFFFFF"/>
                </a:solidFill>
                <a:latin typeface="Alike"/>
                <a:ea typeface="Alike"/>
                <a:cs typeface="Alike"/>
                <a:sym typeface="Alike"/>
              </a:rPr>
              <a:t>underestimated </a:t>
            </a:r>
            <a:r>
              <a:rPr lang="en-US" sz="3000">
                <a:solidFill>
                  <a:srgbClr val="FFFFFF"/>
                </a:solidFill>
                <a:latin typeface="Alike"/>
                <a:ea typeface="Alike"/>
                <a:cs typeface="Alike"/>
                <a:sym typeface="Alike"/>
              </a:rPr>
              <a:t>the effectiveness of CAP laws due to left-censoring by raw death count, but right-censoring by rate</a:t>
            </a:r>
            <a:endParaRPr sz="3000">
              <a:solidFill>
                <a:srgbClr val="FFFFFF"/>
              </a:solidFill>
              <a:latin typeface="Alike"/>
              <a:ea typeface="Alike"/>
              <a:cs typeface="Alike"/>
              <a:sym typeface="Alike"/>
            </a:endParaRPr>
          </a:p>
          <a:p>
            <a:pPr indent="-419100" lvl="3" marL="1828800" marR="0" rtl="0" algn="l">
              <a:lnSpc>
                <a:spcPct val="115000"/>
              </a:lnSpc>
              <a:spcBef>
                <a:spcPts val="0"/>
              </a:spcBef>
              <a:spcAft>
                <a:spcPts val="0"/>
              </a:spcAft>
              <a:buClr>
                <a:srgbClr val="FFFFFF"/>
              </a:buClr>
              <a:buSzPts val="3000"/>
              <a:buFont typeface="Alike"/>
              <a:buAutoNum type="alphaLcParenR"/>
            </a:pPr>
            <a:r>
              <a:rPr lang="en-US" sz="3000">
                <a:solidFill>
                  <a:srgbClr val="FFFFFF"/>
                </a:solidFill>
                <a:latin typeface="Alike"/>
                <a:ea typeface="Alike"/>
                <a:cs typeface="Alike"/>
                <a:sym typeface="Alike"/>
              </a:rPr>
              <a:t>Some smaller-population states had more suppressed observations but often had higher rates while some with CAP laws (Montana, Wyoming)</a:t>
            </a:r>
            <a:endParaRPr sz="3000">
              <a:solidFill>
                <a:srgbClr val="FFFFFF"/>
              </a:solidFill>
              <a:latin typeface="Alike"/>
              <a:ea typeface="Alike"/>
              <a:cs typeface="Alike"/>
              <a:sym typeface="Alike"/>
            </a:endParaRPr>
          </a:p>
          <a:p>
            <a:pPr indent="-419100" lvl="4" marL="2286000" marR="0" rtl="0" algn="l">
              <a:lnSpc>
                <a:spcPct val="115000"/>
              </a:lnSpc>
              <a:spcBef>
                <a:spcPts val="0"/>
              </a:spcBef>
              <a:spcAft>
                <a:spcPts val="0"/>
              </a:spcAft>
              <a:buClr>
                <a:srgbClr val="FFFFFF"/>
              </a:buClr>
              <a:buSzPts val="3000"/>
              <a:buFont typeface="Alike"/>
              <a:buAutoNum type="arabicParenBoth"/>
            </a:pPr>
            <a:r>
              <a:rPr lang="en-US" sz="3000">
                <a:solidFill>
                  <a:srgbClr val="FFFFFF"/>
                </a:solidFill>
                <a:latin typeface="Alike"/>
                <a:ea typeface="Alike"/>
                <a:cs typeface="Alike"/>
                <a:sym typeface="Alike"/>
              </a:rPr>
              <a:t>Others with sizable populations + CAP laws also did not pop as much (New Jersey)</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ACS Data holes (1999, 2001-2004)</a:t>
            </a:r>
            <a:endParaRPr sz="3000">
              <a:solidFill>
                <a:srgbClr val="FFFFFF"/>
              </a:solidFill>
              <a:latin typeface="Alike"/>
              <a:ea typeface="Alike"/>
              <a:cs typeface="Alike"/>
              <a:sym typeface="Alike"/>
            </a:endParaRPr>
          </a:p>
          <a:p>
            <a:pPr indent="-419100" lvl="0" marL="457200" marR="0" rtl="0" algn="l">
              <a:lnSpc>
                <a:spcPct val="115000"/>
              </a:lnSpc>
              <a:spcBef>
                <a:spcPts val="0"/>
              </a:spcBef>
              <a:spcAft>
                <a:spcPts val="0"/>
              </a:spcAft>
              <a:buClr>
                <a:srgbClr val="FFFFFF"/>
              </a:buClr>
              <a:buSzPts val="3000"/>
              <a:buFont typeface="Alike"/>
              <a:buAutoNum type="romanUcPeriod"/>
            </a:pPr>
            <a:r>
              <a:rPr lang="en-US" sz="3000">
                <a:solidFill>
                  <a:srgbClr val="FFFFFF"/>
                </a:solidFill>
                <a:latin typeface="Alike"/>
                <a:ea typeface="Alike"/>
                <a:cs typeface="Alike"/>
                <a:sym typeface="Alike"/>
              </a:rPr>
              <a:t>Impact on overall youth suicide is not provable with this method</a:t>
            </a:r>
            <a:endParaRPr sz="3000">
              <a:solidFill>
                <a:srgbClr val="FFFFFF"/>
              </a:solidFill>
              <a:latin typeface="Alike"/>
              <a:ea typeface="Alike"/>
              <a:cs typeface="Alike"/>
              <a:sym typeface="Alike"/>
            </a:endParaRPr>
          </a:p>
          <a:p>
            <a:pPr indent="-419100" lvl="3" marL="1828800" marR="0" rtl="0" algn="l">
              <a:lnSpc>
                <a:spcPct val="115000"/>
              </a:lnSpc>
              <a:spcBef>
                <a:spcPts val="0"/>
              </a:spcBef>
              <a:spcAft>
                <a:spcPts val="0"/>
              </a:spcAft>
              <a:buClr>
                <a:srgbClr val="FFFFFF"/>
              </a:buClr>
              <a:buSzPts val="3000"/>
              <a:buFont typeface="Alike"/>
              <a:buAutoNum type="alphaLcParenR"/>
            </a:pPr>
            <a:r>
              <a:rPr lang="en-US" sz="3000">
                <a:solidFill>
                  <a:srgbClr val="FFFFFF"/>
                </a:solidFill>
                <a:latin typeface="Alike"/>
                <a:ea typeface="Alike"/>
                <a:cs typeface="Alike"/>
                <a:sym typeface="Alike"/>
              </a:rPr>
              <a:t>Those considering suicide in a CAP-law state may be incentivized to attempt with other methods</a:t>
            </a:r>
            <a:endParaRPr sz="3000">
              <a:solidFill>
                <a:srgbClr val="FFFFFF"/>
              </a:solidFill>
              <a:latin typeface="Alike"/>
              <a:ea typeface="Alike"/>
              <a:cs typeface="Alike"/>
              <a:sym typeface="Alike"/>
            </a:endParaRPr>
          </a:p>
          <a:p>
            <a:pPr indent="-419100" lvl="0" marL="457200" marR="0" rtl="0" algn="l">
              <a:lnSpc>
                <a:spcPct val="115000"/>
              </a:lnSpc>
              <a:spcBef>
                <a:spcPts val="0"/>
              </a:spcBef>
              <a:spcAft>
                <a:spcPts val="0"/>
              </a:spcAft>
              <a:buClr>
                <a:srgbClr val="FFFFFF"/>
              </a:buClr>
              <a:buSzPts val="3000"/>
              <a:buFont typeface="Alike"/>
              <a:buAutoNum type="romanUcPeriod"/>
            </a:pPr>
            <a:r>
              <a:rPr lang="en-US" sz="3000">
                <a:solidFill>
                  <a:srgbClr val="FFFFFF"/>
                </a:solidFill>
                <a:latin typeface="Alike"/>
                <a:ea typeface="Alike"/>
                <a:cs typeface="Alike"/>
                <a:sym typeface="Alike"/>
              </a:rPr>
              <a:t>Data and findings are not especially granular relative to individual CAP laws</a:t>
            </a:r>
            <a:endParaRPr sz="3000">
              <a:solidFill>
                <a:srgbClr val="FFFFFF"/>
              </a:solidFill>
              <a:latin typeface="Alike"/>
              <a:ea typeface="Alike"/>
              <a:cs typeface="Alike"/>
              <a:sym typeface="Alike"/>
            </a:endParaRPr>
          </a:p>
        </p:txBody>
      </p:sp>
      <p:sp>
        <p:nvSpPr>
          <p:cNvPr id="311" name="Google Shape;311;p33"/>
          <p:cNvSpPr txBox="1"/>
          <p:nvPr/>
        </p:nvSpPr>
        <p:spPr>
          <a:xfrm>
            <a:off x="938598" y="1171575"/>
            <a:ext cx="64575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8000">
                <a:solidFill>
                  <a:srgbClr val="FFFFFF"/>
                </a:solidFill>
                <a:latin typeface="Alike"/>
                <a:ea typeface="Alike"/>
                <a:cs typeface="Alike"/>
                <a:sym typeface="Alike"/>
              </a:rPr>
              <a:t>Limitations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315" name="Shape 315"/>
        <p:cNvGrpSpPr/>
        <p:nvPr/>
      </p:nvGrpSpPr>
      <p:grpSpPr>
        <a:xfrm>
          <a:off x="0" y="0"/>
          <a:ext cx="0" cy="0"/>
          <a:chOff x="0" y="0"/>
          <a:chExt cx="0" cy="0"/>
        </a:xfrm>
      </p:grpSpPr>
      <p:pic>
        <p:nvPicPr>
          <p:cNvPr id="316" name="Google Shape;316;p34"/>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317" name="Google Shape;317;p34"/>
          <p:cNvPicPr preferRelativeResize="0"/>
          <p:nvPr/>
        </p:nvPicPr>
        <p:blipFill>
          <a:blip r:embed="rId4">
            <a:alphaModFix/>
          </a:blip>
          <a:stretch>
            <a:fillRect/>
          </a:stretch>
        </p:blipFill>
        <p:spPr>
          <a:xfrm rot="10800000">
            <a:off x="-5391825" y="-5391825"/>
            <a:ext cx="10783650" cy="10783650"/>
          </a:xfrm>
          <a:prstGeom prst="rect">
            <a:avLst/>
          </a:prstGeom>
          <a:noFill/>
          <a:ln>
            <a:noFill/>
          </a:ln>
        </p:spPr>
      </p:pic>
      <p:pic>
        <p:nvPicPr>
          <p:cNvPr id="318" name="Google Shape;318;p34"/>
          <p:cNvPicPr preferRelativeResize="0"/>
          <p:nvPr/>
        </p:nvPicPr>
        <p:blipFill>
          <a:blip r:embed="rId4">
            <a:alphaModFix/>
          </a:blip>
          <a:stretch>
            <a:fillRect/>
          </a:stretch>
        </p:blipFill>
        <p:spPr>
          <a:xfrm>
            <a:off x="12896175" y="4895175"/>
            <a:ext cx="10783650" cy="10783650"/>
          </a:xfrm>
          <a:prstGeom prst="rect">
            <a:avLst/>
          </a:prstGeom>
          <a:noFill/>
          <a:ln>
            <a:noFill/>
          </a:ln>
        </p:spPr>
      </p:pic>
      <p:sp>
        <p:nvSpPr>
          <p:cNvPr id="319" name="Google Shape;319;p34"/>
          <p:cNvSpPr txBox="1"/>
          <p:nvPr/>
        </p:nvSpPr>
        <p:spPr>
          <a:xfrm>
            <a:off x="2759900" y="3810000"/>
            <a:ext cx="13870200" cy="1847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0">
                <a:solidFill>
                  <a:srgbClr val="FFFFFF"/>
                </a:solidFill>
                <a:latin typeface="Alike"/>
                <a:ea typeface="Alike"/>
                <a:cs typeface="Alike"/>
                <a:sym typeface="Alike"/>
              </a:rPr>
              <a:t>Recommendations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323" name="Shape 323"/>
        <p:cNvGrpSpPr/>
        <p:nvPr/>
      </p:nvGrpSpPr>
      <p:grpSpPr>
        <a:xfrm>
          <a:off x="0" y="0"/>
          <a:ext cx="0" cy="0"/>
          <a:chOff x="0" y="0"/>
          <a:chExt cx="0" cy="0"/>
        </a:xfrm>
      </p:grpSpPr>
      <p:sp>
        <p:nvSpPr>
          <p:cNvPr id="324" name="Google Shape;324;p35"/>
          <p:cNvSpPr txBox="1"/>
          <p:nvPr/>
        </p:nvSpPr>
        <p:spPr>
          <a:xfrm>
            <a:off x="1028700" y="2232026"/>
            <a:ext cx="16230600" cy="7365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FFFFFF"/>
                </a:solidFill>
                <a:latin typeface="Alike"/>
                <a:ea typeface="Alike"/>
                <a:cs typeface="Alike"/>
                <a:sym typeface="Alike"/>
              </a:rPr>
              <a:t>Moms Demand Action needs </a:t>
            </a:r>
            <a:r>
              <a:rPr b="1" lang="en-US" sz="3000">
                <a:solidFill>
                  <a:srgbClr val="FFFFFF"/>
                </a:solidFill>
                <a:latin typeface="Alike"/>
                <a:ea typeface="Alike"/>
                <a:cs typeface="Alike"/>
                <a:sym typeface="Alike"/>
              </a:rPr>
              <a:t>to prioritize child-access prevention laws over information campaigns</a:t>
            </a:r>
            <a:r>
              <a:rPr lang="en-US" sz="3000">
                <a:solidFill>
                  <a:srgbClr val="FFFFFF"/>
                </a:solidFill>
                <a:latin typeface="Alike"/>
                <a:ea typeface="Alike"/>
                <a:cs typeface="Alike"/>
                <a:sym typeface="Alike"/>
              </a:rPr>
              <a:t> as evidenced by the 8-18% reduction in youth suicide rates in this study, established prior literature, and general popularity.</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30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rPr lang="en-US" sz="3000">
                <a:solidFill>
                  <a:srgbClr val="FFFFFF"/>
                </a:solidFill>
                <a:latin typeface="Alike"/>
                <a:ea typeface="Alike"/>
                <a:cs typeface="Alike"/>
                <a:sym typeface="Alike"/>
              </a:rPr>
              <a:t>More research needs to be done on the effectiveness of these laws in the following areas:</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Youth firearm homicide</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Violent crime</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Mass shooting prevalence</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Effects on gun storage practices</a:t>
            </a:r>
            <a:endParaRPr sz="3000">
              <a:solidFill>
                <a:srgbClr val="FFFFFF"/>
              </a:solidFill>
              <a:latin typeface="Alike"/>
              <a:ea typeface="Alike"/>
              <a:cs typeface="Alike"/>
              <a:sym typeface="Alike"/>
            </a:endParaRPr>
          </a:p>
          <a:p>
            <a:pPr indent="-419100" lvl="1" marL="914400" marR="0" rtl="0" algn="l">
              <a:lnSpc>
                <a:spcPct val="115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Effects on gun industry (firearms, ammunition, lockers)</a:t>
            </a:r>
            <a:endParaRPr sz="3000">
              <a:solidFill>
                <a:srgbClr val="FFFFFF"/>
              </a:solidFill>
              <a:latin typeface="Alike"/>
              <a:ea typeface="Alike"/>
              <a:cs typeface="Alike"/>
              <a:sym typeface="Alike"/>
            </a:endParaRPr>
          </a:p>
        </p:txBody>
      </p:sp>
      <p:sp>
        <p:nvSpPr>
          <p:cNvPr id="325" name="Google Shape;325;p35"/>
          <p:cNvSpPr txBox="1"/>
          <p:nvPr/>
        </p:nvSpPr>
        <p:spPr>
          <a:xfrm>
            <a:off x="938602" y="1171575"/>
            <a:ext cx="138729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8000">
                <a:solidFill>
                  <a:srgbClr val="FFFFFF"/>
                </a:solidFill>
                <a:latin typeface="Alike"/>
                <a:ea typeface="Alike"/>
                <a:cs typeface="Alike"/>
                <a:sym typeface="Alike"/>
              </a:rPr>
              <a:t>Recommendations</a:t>
            </a:r>
            <a:endParaRPr/>
          </a:p>
        </p:txBody>
      </p:sp>
      <p:pic>
        <p:nvPicPr>
          <p:cNvPr id="326" name="Google Shape;326;p35"/>
          <p:cNvPicPr preferRelativeResize="0"/>
          <p:nvPr/>
        </p:nvPicPr>
        <p:blipFill rotWithShape="1">
          <a:blip r:embed="rId3">
            <a:alphaModFix/>
          </a:blip>
          <a:srcRect b="68963" l="1544" r="1911" t="1520"/>
          <a:stretch/>
        </p:blipFill>
        <p:spPr>
          <a:xfrm>
            <a:off x="2960150" y="3915375"/>
            <a:ext cx="11977177" cy="22033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330" name="Shape 330"/>
        <p:cNvGrpSpPr/>
        <p:nvPr/>
      </p:nvGrpSpPr>
      <p:grpSpPr>
        <a:xfrm>
          <a:off x="0" y="0"/>
          <a:ext cx="0" cy="0"/>
          <a:chOff x="0" y="0"/>
          <a:chExt cx="0" cy="0"/>
        </a:xfrm>
      </p:grpSpPr>
      <p:sp>
        <p:nvSpPr>
          <p:cNvPr id="331" name="Google Shape;331;p36"/>
          <p:cNvSpPr txBox="1"/>
          <p:nvPr/>
        </p:nvSpPr>
        <p:spPr>
          <a:xfrm>
            <a:off x="1028700" y="2232026"/>
            <a:ext cx="162306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a:p>
        </p:txBody>
      </p:sp>
      <p:sp>
        <p:nvSpPr>
          <p:cNvPr id="332" name="Google Shape;332;p36"/>
          <p:cNvSpPr txBox="1"/>
          <p:nvPr/>
        </p:nvSpPr>
        <p:spPr>
          <a:xfrm>
            <a:off x="938598" y="1171575"/>
            <a:ext cx="64575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8000">
                <a:solidFill>
                  <a:srgbClr val="FFFFFF"/>
                </a:solidFill>
                <a:latin typeface="Alike"/>
                <a:ea typeface="Alike"/>
                <a:cs typeface="Alike"/>
                <a:sym typeface="Alike"/>
              </a:rPr>
              <a:t>Works Cited</a:t>
            </a:r>
            <a:endParaRPr/>
          </a:p>
        </p:txBody>
      </p:sp>
      <p:sp>
        <p:nvSpPr>
          <p:cNvPr id="333" name="Google Shape;333;p36"/>
          <p:cNvSpPr txBox="1"/>
          <p:nvPr/>
        </p:nvSpPr>
        <p:spPr>
          <a:xfrm>
            <a:off x="1161150" y="2447425"/>
            <a:ext cx="15965700" cy="69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lt1"/>
                </a:solidFill>
                <a:latin typeface="Alike"/>
                <a:ea typeface="Alike"/>
                <a:cs typeface="Alike"/>
                <a:sym typeface="Alike"/>
              </a:rPr>
              <a:t>Centers for Disease Control and Prevention, National Center for Health Statistics. National Vital Statistics System, Mortality 1999-2020 on CDC WONDER Online Database, released in 2021. Data are from the Multiple Cause of Death Files, 1999-2020, as compiled from data provided by the 57 vital statistics jurisdictions through the Vital Statistics Cooperative Program. Accessed at http://wonder.cdc.gov/mcd-icd10.html on Apr 2, 2025 8:14:28 PM</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rPr lang="en-US" sz="2000">
                <a:solidFill>
                  <a:schemeClr val="lt1"/>
                </a:solidFill>
                <a:latin typeface="Alike"/>
                <a:ea typeface="Alike"/>
                <a:cs typeface="Alike"/>
                <a:sym typeface="Alike"/>
              </a:rPr>
              <a:t>EVERYTOWN. (2022, June 2). The Rise of Firearm Suicide among Young Americans. Everytown Research &amp; Policy. </a:t>
            </a:r>
            <a:r>
              <a:rPr lang="en-US" sz="2000" u="sng">
                <a:solidFill>
                  <a:schemeClr val="hlink"/>
                </a:solidFill>
                <a:latin typeface="Alike"/>
                <a:ea typeface="Alike"/>
                <a:cs typeface="Alike"/>
                <a:sym typeface="Alike"/>
                <a:hlinkClick r:id="rId3"/>
              </a:rPr>
              <a:t>https://everytownresearch.org/report/the-rise-of-firearm-suicide-among-young-americans/</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rPr lang="en-US" sz="2000">
                <a:solidFill>
                  <a:schemeClr val="lt1"/>
                </a:solidFill>
                <a:latin typeface="Alike"/>
                <a:ea typeface="Alike"/>
                <a:cs typeface="Alike"/>
                <a:sym typeface="Alike"/>
              </a:rPr>
              <a:t>Johns Hopkins  (2023). National Survey of Gun Policy | Center for Gun Violence Solutions. Publichealth.jhu.edu. https://publichealth.jhu.edu/center-for-gun-violence-solutions/research-reports/americans-agree-on-effective-gun-policy-more-than-were-led-to-believe</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rPr lang="en-US" sz="2000">
                <a:solidFill>
                  <a:schemeClr val="lt1"/>
                </a:solidFill>
                <a:latin typeface="Alike"/>
                <a:ea typeface="Alike"/>
                <a:cs typeface="Alike"/>
                <a:sym typeface="Alike"/>
              </a:rPr>
              <a:t>Miller, Matthew, and Deborah Azrael, “Firearm Storage in US Households with Children: Findings from the 2021 National Firearm Survey,” JAMA Network Open, Vol. 5, No. 2, 2022.</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rPr lang="en-US" sz="2000">
                <a:solidFill>
                  <a:schemeClr val="lt1"/>
                </a:solidFill>
                <a:latin typeface="Alike"/>
                <a:ea typeface="Alike"/>
                <a:cs typeface="Alike"/>
                <a:sym typeface="Alike"/>
              </a:rPr>
              <a:t>Schnitzer, Patricia G., Heather K. Dykstra, Theodore E. Trigylidas, and Richard Lichenstein, “Firearm Suicide Among Youth in the United States, 2004–2015,” Journal of Behavioral Medicine, Vol. 42, No. 4, 2019.</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rPr lang="en-US" sz="2000">
                <a:solidFill>
                  <a:schemeClr val="lt1"/>
                </a:solidFill>
                <a:latin typeface="Alike"/>
                <a:ea typeface="Alike"/>
                <a:cs typeface="Alike"/>
                <a:sym typeface="Alike"/>
              </a:rPr>
              <a:t>Sidman, Elanor A., David C. Grossman, Thomas D. Koepsell, Luann D’Ambrosio, John Britt, Evan S. Simpson, Frederick P. Rivara, and Abraham B. Bergman, “Evaluation of a Community-Based Handgun Safe-Storage Campaign,” Pediatrics, Vol. 115, No. 6, 2005.</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rPr lang="en-US" sz="2000">
                <a:solidFill>
                  <a:schemeClr val="lt1"/>
                </a:solidFill>
                <a:latin typeface="Alike"/>
                <a:ea typeface="Alike"/>
                <a:cs typeface="Alike"/>
                <a:sym typeface="Alike"/>
              </a:rPr>
              <a:t>Siegel, Michael. State Firearm Law Database: State Firearm Laws, 1991-2019. Inter-university Consortium for Political and Social Research [distributor], 2020-02-26. </a:t>
            </a:r>
            <a:r>
              <a:rPr lang="en-US" sz="2000" u="sng">
                <a:solidFill>
                  <a:schemeClr val="hlink"/>
                </a:solidFill>
                <a:latin typeface="Alike"/>
                <a:ea typeface="Alike"/>
                <a:cs typeface="Alike"/>
                <a:sym typeface="Alike"/>
                <a:hlinkClick r:id="rId4"/>
              </a:rPr>
              <a:t>https://doi.org/10.3886/ICPSR37363.v1</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Alike"/>
              <a:ea typeface="Alike"/>
              <a:cs typeface="Alike"/>
              <a:sym typeface="Alike"/>
            </a:endParaRPr>
          </a:p>
          <a:p>
            <a:pPr indent="0" lvl="0" marL="0" rtl="0" algn="l">
              <a:spcBef>
                <a:spcPts val="0"/>
              </a:spcBef>
              <a:spcAft>
                <a:spcPts val="0"/>
              </a:spcAft>
              <a:buClr>
                <a:schemeClr val="dk1"/>
              </a:buClr>
              <a:buSzPts val="1100"/>
              <a:buFont typeface="Arial"/>
              <a:buNone/>
            </a:pPr>
            <a:r>
              <a:t/>
            </a:r>
            <a:endParaRPr sz="2000">
              <a:solidFill>
                <a:schemeClr val="lt1"/>
              </a:solidFill>
              <a:latin typeface="Alike"/>
              <a:ea typeface="Alike"/>
              <a:cs typeface="Alike"/>
              <a:sym typeface="Alike"/>
            </a:endParaRPr>
          </a:p>
          <a:p>
            <a:pPr indent="0" lvl="0" marL="0" rtl="0" algn="l">
              <a:spcBef>
                <a:spcPts val="0"/>
              </a:spcBef>
              <a:spcAft>
                <a:spcPts val="0"/>
              </a:spcAft>
              <a:buNone/>
            </a:pPr>
            <a:r>
              <a:t/>
            </a:r>
            <a:endParaRPr sz="2000">
              <a:solidFill>
                <a:schemeClr val="lt1"/>
              </a:solidFill>
              <a:latin typeface="Alike"/>
              <a:ea typeface="Alike"/>
              <a:cs typeface="Alike"/>
              <a:sym typeface="Alik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91" name="Shape 91"/>
        <p:cNvGrpSpPr/>
        <p:nvPr/>
      </p:nvGrpSpPr>
      <p:grpSpPr>
        <a:xfrm>
          <a:off x="0" y="0"/>
          <a:ext cx="0" cy="0"/>
          <a:chOff x="0" y="0"/>
          <a:chExt cx="0" cy="0"/>
        </a:xfrm>
      </p:grpSpPr>
      <p:pic>
        <p:nvPicPr>
          <p:cNvPr id="92" name="Google Shape;92;p10"/>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93" name="Google Shape;93;p10"/>
          <p:cNvPicPr preferRelativeResize="0"/>
          <p:nvPr/>
        </p:nvPicPr>
        <p:blipFill>
          <a:blip r:embed="rId4">
            <a:alphaModFix/>
          </a:blip>
          <a:stretch>
            <a:fillRect/>
          </a:stretch>
        </p:blipFill>
        <p:spPr>
          <a:xfrm>
            <a:off x="14180675" y="1036175"/>
            <a:ext cx="8214651" cy="8214651"/>
          </a:xfrm>
          <a:prstGeom prst="rect">
            <a:avLst/>
          </a:prstGeom>
          <a:noFill/>
          <a:ln>
            <a:noFill/>
          </a:ln>
        </p:spPr>
      </p:pic>
      <p:pic>
        <p:nvPicPr>
          <p:cNvPr id="94" name="Google Shape;94;p10"/>
          <p:cNvPicPr preferRelativeResize="0"/>
          <p:nvPr/>
        </p:nvPicPr>
        <p:blipFill>
          <a:blip r:embed="rId4">
            <a:alphaModFix/>
          </a:blip>
          <a:stretch>
            <a:fillRect/>
          </a:stretch>
        </p:blipFill>
        <p:spPr>
          <a:xfrm>
            <a:off x="-4107325" y="1036175"/>
            <a:ext cx="8214651" cy="8214651"/>
          </a:xfrm>
          <a:prstGeom prst="rect">
            <a:avLst/>
          </a:prstGeom>
          <a:noFill/>
          <a:ln>
            <a:noFill/>
          </a:ln>
        </p:spPr>
      </p:pic>
      <p:sp>
        <p:nvSpPr>
          <p:cNvPr id="95" name="Google Shape;95;p10"/>
          <p:cNvSpPr txBox="1"/>
          <p:nvPr/>
        </p:nvSpPr>
        <p:spPr>
          <a:xfrm>
            <a:off x="4782294" y="5029200"/>
            <a:ext cx="8723400" cy="923400"/>
          </a:xfrm>
          <a:prstGeom prst="rect">
            <a:avLst/>
          </a:prstGeom>
          <a:noFill/>
          <a:ln>
            <a:noFill/>
          </a:ln>
        </p:spPr>
        <p:txBody>
          <a:bodyPr anchorCtr="0" anchor="t" bIns="0" lIns="0" spcFirstLastPara="1" rIns="0" wrap="square" tIns="0">
            <a:spAutoFit/>
          </a:bodyPr>
          <a:lstStyle/>
          <a:p>
            <a:pPr indent="0" lvl="0" marL="0" marR="0" rtl="0" algn="ctr">
              <a:lnSpc>
                <a:spcPct val="50000"/>
              </a:lnSpc>
              <a:spcBef>
                <a:spcPts val="0"/>
              </a:spcBef>
              <a:spcAft>
                <a:spcPts val="0"/>
              </a:spcAft>
              <a:buNone/>
            </a:pPr>
            <a:r>
              <a:rPr lang="en-US" sz="12000">
                <a:solidFill>
                  <a:srgbClr val="FFFFFF"/>
                </a:solidFill>
                <a:latin typeface="Alike"/>
                <a:ea typeface="Alike"/>
                <a:cs typeface="Alike"/>
                <a:sym typeface="Alike"/>
              </a:rPr>
              <a:t>Background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337" name="Shape 337"/>
        <p:cNvGrpSpPr/>
        <p:nvPr/>
      </p:nvGrpSpPr>
      <p:grpSpPr>
        <a:xfrm>
          <a:off x="0" y="0"/>
          <a:ext cx="0" cy="0"/>
          <a:chOff x="0" y="0"/>
          <a:chExt cx="0" cy="0"/>
        </a:xfrm>
      </p:grpSpPr>
      <p:pic>
        <p:nvPicPr>
          <p:cNvPr id="338" name="Google Shape;338;p37"/>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339" name="Google Shape;339;p37"/>
          <p:cNvPicPr preferRelativeResize="0"/>
          <p:nvPr/>
        </p:nvPicPr>
        <p:blipFill>
          <a:blip r:embed="rId4">
            <a:alphaModFix/>
          </a:blip>
          <a:stretch>
            <a:fillRect/>
          </a:stretch>
        </p:blipFill>
        <p:spPr>
          <a:xfrm>
            <a:off x="3742375" y="-258125"/>
            <a:ext cx="10803249" cy="10803249"/>
          </a:xfrm>
          <a:prstGeom prst="rect">
            <a:avLst/>
          </a:prstGeom>
          <a:noFill/>
          <a:ln>
            <a:noFill/>
          </a:ln>
        </p:spPr>
      </p:pic>
      <p:sp>
        <p:nvSpPr>
          <p:cNvPr id="340" name="Google Shape;340;p37"/>
          <p:cNvSpPr txBox="1"/>
          <p:nvPr/>
        </p:nvSpPr>
        <p:spPr>
          <a:xfrm>
            <a:off x="2799275" y="4163600"/>
            <a:ext cx="13003200" cy="1847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0">
                <a:solidFill>
                  <a:srgbClr val="FFFFFF"/>
                </a:solidFill>
                <a:latin typeface="Alike"/>
                <a:ea typeface="Alike"/>
                <a:cs typeface="Alike"/>
                <a:sym typeface="Alike"/>
              </a:rPr>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99" name="Shape 99"/>
        <p:cNvGrpSpPr/>
        <p:nvPr/>
      </p:nvGrpSpPr>
      <p:grpSpPr>
        <a:xfrm>
          <a:off x="0" y="0"/>
          <a:ext cx="0" cy="0"/>
          <a:chOff x="0" y="0"/>
          <a:chExt cx="0" cy="0"/>
        </a:xfrm>
      </p:grpSpPr>
      <p:sp>
        <p:nvSpPr>
          <p:cNvPr id="100" name="Google Shape;100;p11"/>
          <p:cNvSpPr txBox="1"/>
          <p:nvPr/>
        </p:nvSpPr>
        <p:spPr>
          <a:xfrm>
            <a:off x="9304525" y="1660525"/>
            <a:ext cx="79548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8000">
                <a:solidFill>
                  <a:srgbClr val="FFFFFF"/>
                </a:solidFill>
                <a:latin typeface="Alike"/>
                <a:ea typeface="Alike"/>
                <a:cs typeface="Alike"/>
                <a:sym typeface="Alike"/>
              </a:rPr>
              <a:t>What are CAP Laws?</a:t>
            </a:r>
            <a:endParaRPr/>
          </a:p>
        </p:txBody>
      </p:sp>
      <p:sp>
        <p:nvSpPr>
          <p:cNvPr id="101" name="Google Shape;101;p11"/>
          <p:cNvSpPr txBox="1"/>
          <p:nvPr/>
        </p:nvSpPr>
        <p:spPr>
          <a:xfrm>
            <a:off x="9304526" y="3730625"/>
            <a:ext cx="7954800" cy="44331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400">
                <a:solidFill>
                  <a:srgbClr val="FFFFFF"/>
                </a:solidFill>
                <a:latin typeface="Alike"/>
                <a:ea typeface="Alike"/>
                <a:cs typeface="Alike"/>
                <a:sym typeface="Alike"/>
              </a:rPr>
              <a:t>Child-access prevention (CAP)</a:t>
            </a:r>
            <a:r>
              <a:rPr lang="en-US" sz="2400">
                <a:solidFill>
                  <a:srgbClr val="FFFFFF"/>
                </a:solidFill>
                <a:latin typeface="Alike"/>
                <a:ea typeface="Alike"/>
                <a:cs typeface="Alike"/>
                <a:sym typeface="Alike"/>
              </a:rPr>
              <a:t> and safe storage laws allow prosecutors to bring charges against adults who intentionally or carelessly allow children to have unsupervised access to firearms.​</a:t>
            </a:r>
            <a:endParaRPr sz="2400">
              <a:solidFill>
                <a:srgbClr val="FFFFFF"/>
              </a:solidFill>
              <a:latin typeface="Alike"/>
              <a:ea typeface="Alike"/>
              <a:cs typeface="Alike"/>
              <a:sym typeface="Alike"/>
            </a:endParaRPr>
          </a:p>
          <a:p>
            <a:pPr indent="0" lvl="0" marL="0" marR="0" rtl="0" algn="just">
              <a:lnSpc>
                <a:spcPct val="100000"/>
              </a:lnSpc>
              <a:spcBef>
                <a:spcPts val="0"/>
              </a:spcBef>
              <a:spcAft>
                <a:spcPts val="0"/>
              </a:spcAft>
              <a:buNone/>
            </a:pPr>
            <a:r>
              <a:t/>
            </a:r>
            <a:endParaRPr sz="2400">
              <a:solidFill>
                <a:srgbClr val="FFFFFF"/>
              </a:solidFill>
              <a:latin typeface="Alike"/>
              <a:ea typeface="Alike"/>
              <a:cs typeface="Alike"/>
              <a:sym typeface="Alike"/>
            </a:endParaRPr>
          </a:p>
          <a:p>
            <a:pPr indent="0" lvl="0" marL="0" marR="0" rtl="0" algn="just">
              <a:lnSpc>
                <a:spcPct val="100000"/>
              </a:lnSpc>
              <a:spcBef>
                <a:spcPts val="0"/>
              </a:spcBef>
              <a:spcAft>
                <a:spcPts val="0"/>
              </a:spcAft>
              <a:buNone/>
            </a:pPr>
            <a:r>
              <a:rPr lang="en-US" sz="2400">
                <a:solidFill>
                  <a:srgbClr val="FFFFFF"/>
                </a:solidFill>
                <a:latin typeface="Alike"/>
                <a:ea typeface="Alike"/>
                <a:cs typeface="Alike"/>
                <a:sym typeface="Alike"/>
              </a:rPr>
              <a:t>In 2020, firearm injuries surpassed motor vehicle crashes as the l</a:t>
            </a:r>
            <a:r>
              <a:rPr b="1" lang="en-US" sz="2400">
                <a:solidFill>
                  <a:srgbClr val="FFFFFF"/>
                </a:solidFill>
                <a:latin typeface="Alike"/>
                <a:ea typeface="Alike"/>
                <a:cs typeface="Alike"/>
                <a:sym typeface="Alike"/>
              </a:rPr>
              <a:t>eading cause of death </a:t>
            </a:r>
            <a:r>
              <a:rPr lang="en-US" sz="2400">
                <a:solidFill>
                  <a:srgbClr val="FFFFFF"/>
                </a:solidFill>
                <a:latin typeface="Alike"/>
                <a:ea typeface="Alike"/>
                <a:cs typeface="Alike"/>
                <a:sym typeface="Alike"/>
              </a:rPr>
              <a:t>among children aged 1 to 17 years (Lee, Douglas, and Hemenway, 2022). ​</a:t>
            </a:r>
            <a:endParaRPr sz="2400">
              <a:solidFill>
                <a:srgbClr val="FFFFFF"/>
              </a:solidFill>
              <a:latin typeface="Alike"/>
              <a:ea typeface="Alike"/>
              <a:cs typeface="Alike"/>
              <a:sym typeface="Alike"/>
            </a:endParaRPr>
          </a:p>
          <a:p>
            <a:pPr indent="0" lvl="0" marL="0" marR="0" rtl="0" algn="just">
              <a:lnSpc>
                <a:spcPct val="100000"/>
              </a:lnSpc>
              <a:spcBef>
                <a:spcPts val="0"/>
              </a:spcBef>
              <a:spcAft>
                <a:spcPts val="0"/>
              </a:spcAft>
              <a:buNone/>
            </a:pPr>
            <a:r>
              <a:t/>
            </a:r>
            <a:endParaRPr sz="2400">
              <a:solidFill>
                <a:srgbClr val="FFFFFF"/>
              </a:solidFill>
              <a:latin typeface="Alike"/>
              <a:ea typeface="Alike"/>
              <a:cs typeface="Alike"/>
              <a:sym typeface="Alike"/>
            </a:endParaRPr>
          </a:p>
          <a:p>
            <a:pPr indent="0" lvl="0" marL="0" marR="0" rtl="0" algn="just">
              <a:lnSpc>
                <a:spcPct val="100000"/>
              </a:lnSpc>
              <a:spcBef>
                <a:spcPts val="0"/>
              </a:spcBef>
              <a:spcAft>
                <a:spcPts val="0"/>
              </a:spcAft>
              <a:buNone/>
            </a:pPr>
            <a:r>
              <a:rPr lang="en-US" sz="2400">
                <a:solidFill>
                  <a:srgbClr val="FFFFFF"/>
                </a:solidFill>
                <a:latin typeface="Alike"/>
                <a:ea typeface="Alike"/>
                <a:cs typeface="Alike"/>
                <a:sym typeface="Alike"/>
              </a:rPr>
              <a:t>Of the 2,590 children under age 18 who were killed by firearms in 2021, 827 (31.9 percent) of those deaths were classified as suicides.</a:t>
            </a:r>
            <a:endParaRPr sz="2400">
              <a:solidFill>
                <a:srgbClr val="FFFFFF"/>
              </a:solidFill>
              <a:latin typeface="Alike"/>
              <a:ea typeface="Alike"/>
              <a:cs typeface="Alike"/>
              <a:sym typeface="Alike"/>
            </a:endParaRPr>
          </a:p>
        </p:txBody>
      </p:sp>
      <p:pic>
        <p:nvPicPr>
          <p:cNvPr id="102" name="Google Shape;102;p11"/>
          <p:cNvPicPr preferRelativeResize="0"/>
          <p:nvPr/>
        </p:nvPicPr>
        <p:blipFill>
          <a:blip r:embed="rId3">
            <a:alphaModFix/>
          </a:blip>
          <a:stretch>
            <a:fillRect/>
          </a:stretch>
        </p:blipFill>
        <p:spPr>
          <a:xfrm>
            <a:off x="522651" y="959813"/>
            <a:ext cx="8367324" cy="836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106" name="Shape 106"/>
        <p:cNvGrpSpPr/>
        <p:nvPr/>
      </p:nvGrpSpPr>
      <p:grpSpPr>
        <a:xfrm>
          <a:off x="0" y="0"/>
          <a:ext cx="0" cy="0"/>
          <a:chOff x="0" y="0"/>
          <a:chExt cx="0" cy="0"/>
        </a:xfrm>
      </p:grpSpPr>
      <p:sp>
        <p:nvSpPr>
          <p:cNvPr id="107" name="Google Shape;107;p12"/>
          <p:cNvSpPr txBox="1"/>
          <p:nvPr/>
        </p:nvSpPr>
        <p:spPr>
          <a:xfrm>
            <a:off x="779250" y="1028688"/>
            <a:ext cx="16230600" cy="1231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000">
                <a:solidFill>
                  <a:srgbClr val="FFFFFF"/>
                </a:solidFill>
                <a:latin typeface="Alike"/>
                <a:ea typeface="Alike"/>
                <a:cs typeface="Alike"/>
                <a:sym typeface="Alike"/>
              </a:rPr>
              <a:t>Jaelynn’s Law (2023)</a:t>
            </a:r>
            <a:endParaRPr/>
          </a:p>
        </p:txBody>
      </p:sp>
      <p:sp>
        <p:nvSpPr>
          <p:cNvPr id="108" name="Google Shape;108;p12"/>
          <p:cNvSpPr txBox="1"/>
          <p:nvPr/>
        </p:nvSpPr>
        <p:spPr>
          <a:xfrm>
            <a:off x="779250" y="8048625"/>
            <a:ext cx="16230600" cy="3404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800">
                <a:solidFill>
                  <a:srgbClr val="FFFFFF"/>
                </a:solidFill>
                <a:latin typeface="Alike"/>
                <a:ea typeface="Alike"/>
                <a:cs typeface="Alike"/>
                <a:sym typeface="Alike"/>
              </a:rPr>
              <a:t>Although Maryland has had child-access prevention laws on the books, it strengthened them in the 2023 legislative session with Jaelynn’s Law. </a:t>
            </a:r>
            <a:endParaRPr sz="28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rPr lang="en-US" sz="2800">
                <a:solidFill>
                  <a:srgbClr val="FFFFFF"/>
                </a:solidFill>
                <a:latin typeface="Alike"/>
                <a:ea typeface="Alike"/>
                <a:cs typeface="Alike"/>
                <a:sym typeface="Alike"/>
              </a:rPr>
              <a:t>Moms Demand Action was instrumental in getting this law passed in Maryland, but pushing similar legislation is not necessarily a legislative priority as opposed to advocating personal responsibility.</a:t>
            </a:r>
            <a:endParaRPr sz="28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rPr lang="en-US" sz="2800">
                <a:solidFill>
                  <a:srgbClr val="FFFFFF"/>
                </a:solidFill>
                <a:latin typeface="Alike"/>
                <a:ea typeface="Alike"/>
                <a:cs typeface="Alike"/>
                <a:sym typeface="Alike"/>
              </a:rPr>
              <a:t>.</a:t>
            </a:r>
            <a:endParaRPr sz="28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2800">
              <a:solidFill>
                <a:srgbClr val="FFFFFF"/>
              </a:solidFill>
              <a:latin typeface="Alike"/>
              <a:ea typeface="Alike"/>
              <a:cs typeface="Alike"/>
              <a:sym typeface="Alike"/>
            </a:endParaRPr>
          </a:p>
          <a:p>
            <a:pPr indent="0" lvl="0" marL="0" marR="0" rtl="0" algn="l">
              <a:lnSpc>
                <a:spcPct val="115000"/>
              </a:lnSpc>
              <a:spcBef>
                <a:spcPts val="0"/>
              </a:spcBef>
              <a:spcAft>
                <a:spcPts val="0"/>
              </a:spcAft>
              <a:buNone/>
            </a:pPr>
            <a:r>
              <a:t/>
            </a:r>
            <a:endParaRPr sz="2800">
              <a:solidFill>
                <a:srgbClr val="FFFFFF"/>
              </a:solidFill>
              <a:latin typeface="Alike"/>
              <a:ea typeface="Alike"/>
              <a:cs typeface="Alike"/>
              <a:sym typeface="Alike"/>
            </a:endParaRPr>
          </a:p>
        </p:txBody>
      </p:sp>
      <p:pic>
        <p:nvPicPr>
          <p:cNvPr id="109" name="Google Shape;109;p12"/>
          <p:cNvPicPr preferRelativeResize="0"/>
          <p:nvPr/>
        </p:nvPicPr>
        <p:blipFill>
          <a:blip r:embed="rId3">
            <a:alphaModFix/>
          </a:blip>
          <a:stretch>
            <a:fillRect/>
          </a:stretch>
        </p:blipFill>
        <p:spPr>
          <a:xfrm>
            <a:off x="779250" y="2767100"/>
            <a:ext cx="8745749" cy="2067586"/>
          </a:xfrm>
          <a:prstGeom prst="rect">
            <a:avLst/>
          </a:prstGeom>
          <a:noFill/>
          <a:ln>
            <a:noFill/>
          </a:ln>
        </p:spPr>
      </p:pic>
      <p:pic>
        <p:nvPicPr>
          <p:cNvPr id="110" name="Google Shape;110;p12"/>
          <p:cNvPicPr preferRelativeResize="0"/>
          <p:nvPr/>
        </p:nvPicPr>
        <p:blipFill>
          <a:blip r:embed="rId4">
            <a:alphaModFix/>
          </a:blip>
          <a:stretch>
            <a:fillRect/>
          </a:stretch>
        </p:blipFill>
        <p:spPr>
          <a:xfrm>
            <a:off x="779250" y="4628011"/>
            <a:ext cx="8745749" cy="2674489"/>
          </a:xfrm>
          <a:prstGeom prst="rect">
            <a:avLst/>
          </a:prstGeom>
          <a:noFill/>
          <a:ln>
            <a:noFill/>
          </a:ln>
        </p:spPr>
      </p:pic>
      <p:pic>
        <p:nvPicPr>
          <p:cNvPr id="111" name="Google Shape;111;p12"/>
          <p:cNvPicPr preferRelativeResize="0"/>
          <p:nvPr/>
        </p:nvPicPr>
        <p:blipFill>
          <a:blip r:embed="rId5">
            <a:alphaModFix/>
          </a:blip>
          <a:stretch>
            <a:fillRect/>
          </a:stretch>
        </p:blipFill>
        <p:spPr>
          <a:xfrm>
            <a:off x="10039350" y="5282100"/>
            <a:ext cx="7961098" cy="2697750"/>
          </a:xfrm>
          <a:prstGeom prst="rect">
            <a:avLst/>
          </a:prstGeom>
          <a:noFill/>
          <a:ln>
            <a:noFill/>
          </a:ln>
        </p:spPr>
      </p:pic>
      <p:pic>
        <p:nvPicPr>
          <p:cNvPr id="112" name="Google Shape;112;p12"/>
          <p:cNvPicPr preferRelativeResize="0"/>
          <p:nvPr/>
        </p:nvPicPr>
        <p:blipFill>
          <a:blip r:embed="rId6">
            <a:alphaModFix/>
          </a:blip>
          <a:stretch>
            <a:fillRect/>
          </a:stretch>
        </p:blipFill>
        <p:spPr>
          <a:xfrm>
            <a:off x="10039350" y="1582100"/>
            <a:ext cx="6052813" cy="3404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3"/>
          <p:cNvPicPr preferRelativeResize="0"/>
          <p:nvPr/>
        </p:nvPicPr>
        <p:blipFill>
          <a:blip r:embed="rId3">
            <a:alphaModFix/>
          </a:blip>
          <a:stretch>
            <a:fillRect/>
          </a:stretch>
        </p:blipFill>
        <p:spPr>
          <a:xfrm>
            <a:off x="816425" y="1067800"/>
            <a:ext cx="16260525" cy="8483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121" name="Shape 121"/>
        <p:cNvGrpSpPr/>
        <p:nvPr/>
      </p:nvGrpSpPr>
      <p:grpSpPr>
        <a:xfrm>
          <a:off x="0" y="0"/>
          <a:ext cx="0" cy="0"/>
          <a:chOff x="0" y="0"/>
          <a:chExt cx="0" cy="0"/>
        </a:xfrm>
      </p:grpSpPr>
      <p:sp>
        <p:nvSpPr>
          <p:cNvPr id="122" name="Google Shape;122;p14"/>
          <p:cNvSpPr txBox="1"/>
          <p:nvPr/>
        </p:nvSpPr>
        <p:spPr>
          <a:xfrm>
            <a:off x="346500" y="588275"/>
            <a:ext cx="150975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8000">
                <a:solidFill>
                  <a:srgbClr val="FFFFFF"/>
                </a:solidFill>
                <a:latin typeface="Alike"/>
                <a:ea typeface="Alike"/>
                <a:cs typeface="Alike"/>
                <a:sym typeface="Alike"/>
              </a:rPr>
              <a:t>Focus: Youth Firearm Suicide</a:t>
            </a:r>
            <a:endParaRPr/>
          </a:p>
        </p:txBody>
      </p:sp>
      <p:pic>
        <p:nvPicPr>
          <p:cNvPr id="123" name="Google Shape;123;p14"/>
          <p:cNvPicPr preferRelativeResize="0"/>
          <p:nvPr/>
        </p:nvPicPr>
        <p:blipFill>
          <a:blip r:embed="rId3">
            <a:alphaModFix/>
          </a:blip>
          <a:stretch>
            <a:fillRect/>
          </a:stretch>
        </p:blipFill>
        <p:spPr>
          <a:xfrm>
            <a:off x="346500" y="2548522"/>
            <a:ext cx="10403124" cy="6870278"/>
          </a:xfrm>
          <a:prstGeom prst="rect">
            <a:avLst/>
          </a:prstGeom>
          <a:noFill/>
          <a:ln>
            <a:noFill/>
          </a:ln>
        </p:spPr>
      </p:pic>
      <p:pic>
        <p:nvPicPr>
          <p:cNvPr id="124" name="Google Shape;124;p14"/>
          <p:cNvPicPr preferRelativeResize="0"/>
          <p:nvPr/>
        </p:nvPicPr>
        <p:blipFill>
          <a:blip r:embed="rId4">
            <a:alphaModFix/>
          </a:blip>
          <a:stretch>
            <a:fillRect/>
          </a:stretch>
        </p:blipFill>
        <p:spPr>
          <a:xfrm>
            <a:off x="346500" y="1859650"/>
            <a:ext cx="10403126" cy="792750"/>
          </a:xfrm>
          <a:prstGeom prst="rect">
            <a:avLst/>
          </a:prstGeom>
          <a:noFill/>
          <a:ln>
            <a:noFill/>
          </a:ln>
        </p:spPr>
      </p:pic>
      <p:pic>
        <p:nvPicPr>
          <p:cNvPr id="125" name="Google Shape;125;p14"/>
          <p:cNvPicPr preferRelativeResize="0"/>
          <p:nvPr/>
        </p:nvPicPr>
        <p:blipFill rotWithShape="1">
          <a:blip r:embed="rId5">
            <a:alphaModFix/>
          </a:blip>
          <a:srcRect b="0" l="0" r="0" t="0"/>
          <a:stretch/>
        </p:blipFill>
        <p:spPr>
          <a:xfrm>
            <a:off x="10749625" y="3688453"/>
            <a:ext cx="7113750" cy="3749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129" name="Shape 129"/>
        <p:cNvGrpSpPr/>
        <p:nvPr/>
      </p:nvGrpSpPr>
      <p:grpSpPr>
        <a:xfrm>
          <a:off x="0" y="0"/>
          <a:ext cx="0" cy="0"/>
          <a:chOff x="0" y="0"/>
          <a:chExt cx="0" cy="0"/>
        </a:xfrm>
      </p:grpSpPr>
      <p:pic>
        <p:nvPicPr>
          <p:cNvPr id="130" name="Google Shape;130;p15"/>
          <p:cNvPicPr preferRelativeResize="0"/>
          <p:nvPr/>
        </p:nvPicPr>
        <p:blipFill>
          <a:blip r:embed="rId3">
            <a:alphaModFix/>
          </a:blip>
          <a:stretch>
            <a:fillRect/>
          </a:stretch>
        </p:blipFill>
        <p:spPr>
          <a:xfrm>
            <a:off x="-969975" y="-920941"/>
            <a:ext cx="20227948" cy="12128882"/>
          </a:xfrm>
          <a:prstGeom prst="rect">
            <a:avLst/>
          </a:prstGeom>
          <a:noFill/>
          <a:ln>
            <a:noFill/>
          </a:ln>
        </p:spPr>
      </p:pic>
      <p:pic>
        <p:nvPicPr>
          <p:cNvPr id="131" name="Google Shape;131;p15"/>
          <p:cNvPicPr preferRelativeResize="0"/>
          <p:nvPr/>
        </p:nvPicPr>
        <p:blipFill>
          <a:blip r:embed="rId4">
            <a:alphaModFix/>
          </a:blip>
          <a:stretch>
            <a:fillRect/>
          </a:stretch>
        </p:blipFill>
        <p:spPr>
          <a:xfrm>
            <a:off x="3742375" y="-258125"/>
            <a:ext cx="10803249" cy="10803249"/>
          </a:xfrm>
          <a:prstGeom prst="rect">
            <a:avLst/>
          </a:prstGeom>
          <a:noFill/>
          <a:ln>
            <a:noFill/>
          </a:ln>
        </p:spPr>
      </p:pic>
      <p:sp>
        <p:nvSpPr>
          <p:cNvPr id="132" name="Google Shape;132;p15"/>
          <p:cNvSpPr txBox="1"/>
          <p:nvPr/>
        </p:nvSpPr>
        <p:spPr>
          <a:xfrm>
            <a:off x="5974825" y="3173000"/>
            <a:ext cx="6338400" cy="369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12000">
                <a:solidFill>
                  <a:srgbClr val="FFFFFF"/>
                </a:solidFill>
                <a:latin typeface="Alike"/>
                <a:ea typeface="Alike"/>
                <a:cs typeface="Alike"/>
                <a:sym typeface="Alike"/>
              </a:rPr>
              <a:t>Research Question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4"/>
        </a:solidFill>
      </p:bgPr>
    </p:bg>
    <p:spTree>
      <p:nvGrpSpPr>
        <p:cNvPr id="136" name="Shape 136"/>
        <p:cNvGrpSpPr/>
        <p:nvPr/>
      </p:nvGrpSpPr>
      <p:grpSpPr>
        <a:xfrm>
          <a:off x="0" y="0"/>
          <a:ext cx="0" cy="0"/>
          <a:chOff x="0" y="0"/>
          <a:chExt cx="0" cy="0"/>
        </a:xfrm>
      </p:grpSpPr>
      <p:sp>
        <p:nvSpPr>
          <p:cNvPr id="137" name="Google Shape;137;p16"/>
          <p:cNvSpPr txBox="1"/>
          <p:nvPr/>
        </p:nvSpPr>
        <p:spPr>
          <a:xfrm>
            <a:off x="1028700" y="2384426"/>
            <a:ext cx="16230600" cy="4617600"/>
          </a:xfrm>
          <a:prstGeom prst="rect">
            <a:avLst/>
          </a:prstGeom>
          <a:noFill/>
          <a:ln>
            <a:noFill/>
          </a:ln>
        </p:spPr>
        <p:txBody>
          <a:bodyPr anchorCtr="0" anchor="t" bIns="0" lIns="0" spcFirstLastPara="1" rIns="0" wrap="square" tIns="0">
            <a:spAutoFit/>
          </a:bodyPr>
          <a:lstStyle/>
          <a:p>
            <a:pPr indent="-419100" lvl="0" marL="457200" marR="0" rtl="0" algn="l">
              <a:lnSpc>
                <a:spcPct val="150000"/>
              </a:lnSpc>
              <a:spcBef>
                <a:spcPts val="0"/>
              </a:spcBef>
              <a:spcAft>
                <a:spcPts val="0"/>
              </a:spcAft>
              <a:buClr>
                <a:srgbClr val="FFFFFF"/>
              </a:buClr>
              <a:buSzPts val="3000"/>
              <a:buFont typeface="Alike"/>
              <a:buAutoNum type="romanUcPeriod"/>
            </a:pPr>
            <a:r>
              <a:rPr lang="en-US" sz="3000">
                <a:solidFill>
                  <a:srgbClr val="FFFFFF"/>
                </a:solidFill>
                <a:latin typeface="Alike"/>
                <a:ea typeface="Alike"/>
                <a:cs typeface="Alike"/>
                <a:sym typeface="Alike"/>
              </a:rPr>
              <a:t>Firstly: Do CAP laws work? </a:t>
            </a:r>
            <a:endParaRPr sz="3000">
              <a:solidFill>
                <a:srgbClr val="FFFFFF"/>
              </a:solidFill>
              <a:latin typeface="Alike"/>
              <a:ea typeface="Alike"/>
              <a:cs typeface="Alike"/>
              <a:sym typeface="Alike"/>
            </a:endParaRPr>
          </a:p>
          <a:p>
            <a:pPr indent="-419100" lvl="1" marL="914400" marR="0" rtl="0" algn="l">
              <a:lnSpc>
                <a:spcPct val="150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How do we determine success?</a:t>
            </a:r>
            <a:endParaRPr sz="3000">
              <a:solidFill>
                <a:srgbClr val="FFFFFF"/>
              </a:solidFill>
              <a:latin typeface="Alike"/>
              <a:ea typeface="Alike"/>
              <a:cs typeface="Alike"/>
              <a:sym typeface="Alike"/>
            </a:endParaRPr>
          </a:p>
          <a:p>
            <a:pPr indent="-419100" lvl="1" marL="914400" marR="0" rtl="0" algn="l">
              <a:lnSpc>
                <a:spcPct val="150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If they do work, can we determine to what extent they do so?</a:t>
            </a:r>
            <a:endParaRPr sz="3000">
              <a:solidFill>
                <a:srgbClr val="FFFFFF"/>
              </a:solidFill>
              <a:latin typeface="Alike"/>
              <a:ea typeface="Alike"/>
              <a:cs typeface="Alike"/>
              <a:sym typeface="Alike"/>
            </a:endParaRPr>
          </a:p>
          <a:p>
            <a:pPr indent="-419100" lvl="1" marL="914400" marR="0" rtl="0" algn="l">
              <a:lnSpc>
                <a:spcPct val="150000"/>
              </a:lnSpc>
              <a:spcBef>
                <a:spcPts val="0"/>
              </a:spcBef>
              <a:spcAft>
                <a:spcPts val="0"/>
              </a:spcAft>
              <a:buClr>
                <a:srgbClr val="FFFFFF"/>
              </a:buClr>
              <a:buSzPts val="3000"/>
              <a:buFont typeface="Alike"/>
              <a:buAutoNum type="alphaUcPeriod"/>
            </a:pPr>
            <a:r>
              <a:rPr lang="en-US" sz="3000">
                <a:solidFill>
                  <a:srgbClr val="FFFFFF"/>
                </a:solidFill>
                <a:latin typeface="Alike"/>
                <a:ea typeface="Alike"/>
                <a:cs typeface="Alike"/>
                <a:sym typeface="Alike"/>
              </a:rPr>
              <a:t>Do CAP laws </a:t>
            </a:r>
            <a:r>
              <a:rPr b="1" i="1" lang="en-US" sz="3000">
                <a:solidFill>
                  <a:srgbClr val="FFFFFF"/>
                </a:solidFill>
                <a:latin typeface="Alike"/>
                <a:ea typeface="Alike"/>
                <a:cs typeface="Alike"/>
                <a:sym typeface="Alike"/>
              </a:rPr>
              <a:t>cause </a:t>
            </a:r>
            <a:r>
              <a:rPr lang="en-US" sz="3000">
                <a:solidFill>
                  <a:srgbClr val="FFFFFF"/>
                </a:solidFill>
                <a:latin typeface="Alike"/>
                <a:ea typeface="Alike"/>
                <a:cs typeface="Alike"/>
                <a:sym typeface="Alike"/>
              </a:rPr>
              <a:t>fewer firearm-related incidents, or might they merely be correlated?</a:t>
            </a:r>
            <a:endParaRPr sz="3000">
              <a:solidFill>
                <a:srgbClr val="FFFFFF"/>
              </a:solidFill>
              <a:latin typeface="Alike"/>
              <a:ea typeface="Alike"/>
              <a:cs typeface="Alike"/>
              <a:sym typeface="Alike"/>
            </a:endParaRPr>
          </a:p>
          <a:p>
            <a:pPr indent="-419100" lvl="2" marL="1371600" marR="0" rtl="0" algn="l">
              <a:lnSpc>
                <a:spcPct val="150000"/>
              </a:lnSpc>
              <a:spcBef>
                <a:spcPts val="0"/>
              </a:spcBef>
              <a:spcAft>
                <a:spcPts val="0"/>
              </a:spcAft>
              <a:buClr>
                <a:srgbClr val="FFFFFF"/>
              </a:buClr>
              <a:buSzPts val="3000"/>
              <a:buFont typeface="Alike"/>
              <a:buAutoNum type="arabicPeriod"/>
            </a:pPr>
            <a:r>
              <a:rPr lang="en-US" sz="3000">
                <a:solidFill>
                  <a:srgbClr val="FFFFFF"/>
                </a:solidFill>
                <a:latin typeface="Alike"/>
                <a:ea typeface="Alike"/>
                <a:cs typeface="Alike"/>
                <a:sym typeface="Alike"/>
              </a:rPr>
              <a:t>If we’re implementing laws, we want to know that they work.</a:t>
            </a:r>
            <a:endParaRPr sz="3000">
              <a:solidFill>
                <a:srgbClr val="FFFFFF"/>
              </a:solidFill>
              <a:latin typeface="Alike"/>
              <a:ea typeface="Alike"/>
              <a:cs typeface="Alike"/>
              <a:sym typeface="Alike"/>
            </a:endParaRPr>
          </a:p>
          <a:p>
            <a:pPr indent="-419100" lvl="0" marL="457200" marR="0" rtl="0" algn="l">
              <a:lnSpc>
                <a:spcPct val="150000"/>
              </a:lnSpc>
              <a:spcBef>
                <a:spcPts val="0"/>
              </a:spcBef>
              <a:spcAft>
                <a:spcPts val="0"/>
              </a:spcAft>
              <a:buClr>
                <a:srgbClr val="FFFFFF"/>
              </a:buClr>
              <a:buSzPts val="3000"/>
              <a:buFont typeface="Alike"/>
              <a:buAutoNum type="romanUcPeriod"/>
            </a:pPr>
            <a:r>
              <a:rPr lang="en-US" sz="3000">
                <a:solidFill>
                  <a:srgbClr val="FFFFFF"/>
                </a:solidFill>
                <a:latin typeface="Alike"/>
                <a:ea typeface="Alike"/>
                <a:cs typeface="Alike"/>
                <a:sym typeface="Alike"/>
              </a:rPr>
              <a:t>Hypothesis to assess:</a:t>
            </a:r>
            <a:endParaRPr sz="3000">
              <a:solidFill>
                <a:srgbClr val="FFFFFF"/>
              </a:solidFill>
              <a:latin typeface="Alike"/>
              <a:ea typeface="Alike"/>
              <a:cs typeface="Alike"/>
              <a:sym typeface="Alike"/>
            </a:endParaRPr>
          </a:p>
          <a:p>
            <a:pPr indent="-419100" lvl="1" marL="914400" marR="0" rtl="0" algn="l">
              <a:lnSpc>
                <a:spcPct val="150000"/>
              </a:lnSpc>
              <a:spcBef>
                <a:spcPts val="0"/>
              </a:spcBef>
              <a:spcAft>
                <a:spcPts val="0"/>
              </a:spcAft>
              <a:buClr>
                <a:srgbClr val="FFFFFF"/>
              </a:buClr>
              <a:buSzPts val="3000"/>
              <a:buFont typeface="Alike"/>
              <a:buAutoNum type="alphaUcPeriod"/>
            </a:pPr>
            <a:r>
              <a:rPr b="1" lang="en-US" sz="3000">
                <a:solidFill>
                  <a:srgbClr val="FFFFFF"/>
                </a:solidFill>
                <a:latin typeface="Alike"/>
                <a:ea typeface="Alike"/>
                <a:cs typeface="Alike"/>
                <a:sym typeface="Alike"/>
              </a:rPr>
              <a:t>Child-access prevention laws cause lower youth suicide rates.</a:t>
            </a:r>
            <a:endParaRPr b="1" sz="3000">
              <a:solidFill>
                <a:srgbClr val="FFFFFF"/>
              </a:solidFill>
              <a:latin typeface="Alike"/>
              <a:ea typeface="Alike"/>
              <a:cs typeface="Alike"/>
              <a:sym typeface="Alike"/>
            </a:endParaRPr>
          </a:p>
        </p:txBody>
      </p:sp>
      <p:sp>
        <p:nvSpPr>
          <p:cNvPr id="138" name="Google Shape;138;p16"/>
          <p:cNvSpPr txBox="1"/>
          <p:nvPr/>
        </p:nvSpPr>
        <p:spPr>
          <a:xfrm>
            <a:off x="938603" y="1095375"/>
            <a:ext cx="165693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8000">
                <a:solidFill>
                  <a:srgbClr val="FFFFFF"/>
                </a:solidFill>
                <a:latin typeface="Alike"/>
                <a:ea typeface="Alike"/>
                <a:cs typeface="Alike"/>
                <a:sym typeface="Alike"/>
              </a:rPr>
              <a:t>Research Questions and Hypothesis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Minimal IT Consulting">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